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3"/>
  </p:notesMasterIdLst>
  <p:sldIdLst>
    <p:sldId id="256" r:id="rId2"/>
    <p:sldId id="285" r:id="rId3"/>
    <p:sldId id="286" r:id="rId4"/>
    <p:sldId id="294" r:id="rId5"/>
    <p:sldId id="287" r:id="rId6"/>
    <p:sldId id="293" r:id="rId7"/>
    <p:sldId id="289" r:id="rId8"/>
    <p:sldId id="290" r:id="rId9"/>
    <p:sldId id="291" r:id="rId10"/>
    <p:sldId id="295" r:id="rId11"/>
    <p:sldId id="296" r:id="rId12"/>
    <p:sldId id="297" r:id="rId13"/>
    <p:sldId id="292" r:id="rId14"/>
    <p:sldId id="298" r:id="rId15"/>
    <p:sldId id="303" r:id="rId16"/>
    <p:sldId id="299" r:id="rId17"/>
    <p:sldId id="300" r:id="rId18"/>
    <p:sldId id="304" r:id="rId19"/>
    <p:sldId id="302" r:id="rId20"/>
    <p:sldId id="301" r:id="rId21"/>
    <p:sldId id="310" r:id="rId22"/>
    <p:sldId id="309" r:id="rId23"/>
    <p:sldId id="306" r:id="rId24"/>
    <p:sldId id="311" r:id="rId25"/>
    <p:sldId id="307" r:id="rId26"/>
    <p:sldId id="341" r:id="rId27"/>
    <p:sldId id="257" r:id="rId28"/>
    <p:sldId id="260" r:id="rId29"/>
    <p:sldId id="261" r:id="rId30"/>
    <p:sldId id="259" r:id="rId31"/>
    <p:sldId id="455" r:id="rId32"/>
    <p:sldId id="268" r:id="rId33"/>
    <p:sldId id="263" r:id="rId34"/>
    <p:sldId id="272" r:id="rId35"/>
    <p:sldId id="267" r:id="rId36"/>
    <p:sldId id="450" r:id="rId37"/>
    <p:sldId id="451" r:id="rId38"/>
    <p:sldId id="453" r:id="rId39"/>
    <p:sldId id="361" r:id="rId40"/>
    <p:sldId id="449" r:id="rId41"/>
    <p:sldId id="366" r:id="rId42"/>
    <p:sldId id="367" r:id="rId43"/>
    <p:sldId id="377" r:id="rId44"/>
    <p:sldId id="378" r:id="rId45"/>
    <p:sldId id="383" r:id="rId46"/>
    <p:sldId id="462" r:id="rId47"/>
    <p:sldId id="481" r:id="rId48"/>
    <p:sldId id="463" r:id="rId49"/>
    <p:sldId id="461" r:id="rId50"/>
    <p:sldId id="460" r:id="rId51"/>
    <p:sldId id="454" r:id="rId52"/>
    <p:sldId id="398" r:id="rId53"/>
    <p:sldId id="456" r:id="rId54"/>
    <p:sldId id="464" r:id="rId55"/>
    <p:sldId id="465" r:id="rId56"/>
    <p:sldId id="466" r:id="rId57"/>
    <p:sldId id="467" r:id="rId58"/>
    <p:sldId id="468" r:id="rId59"/>
    <p:sldId id="470" r:id="rId60"/>
    <p:sldId id="469" r:id="rId61"/>
    <p:sldId id="471" r:id="rId62"/>
    <p:sldId id="472" r:id="rId63"/>
    <p:sldId id="473" r:id="rId64"/>
    <p:sldId id="474" r:id="rId65"/>
    <p:sldId id="475" r:id="rId66"/>
    <p:sldId id="476" r:id="rId67"/>
    <p:sldId id="477" r:id="rId68"/>
    <p:sldId id="478" r:id="rId69"/>
    <p:sldId id="479" r:id="rId70"/>
    <p:sldId id="480" r:id="rId71"/>
    <p:sldId id="482" r:id="rId72"/>
    <p:sldId id="574" r:id="rId73"/>
    <p:sldId id="575" r:id="rId74"/>
    <p:sldId id="576" r:id="rId75"/>
    <p:sldId id="577" r:id="rId76"/>
    <p:sldId id="562" r:id="rId77"/>
    <p:sldId id="585" r:id="rId78"/>
    <p:sldId id="579" r:id="rId79"/>
    <p:sldId id="582" r:id="rId80"/>
    <p:sldId id="583" r:id="rId81"/>
    <p:sldId id="584" r:id="rId82"/>
    <p:sldId id="346" r:id="rId83"/>
    <p:sldId id="348" r:id="rId84"/>
    <p:sldId id="347" r:id="rId85"/>
    <p:sldId id="563" r:id="rId86"/>
    <p:sldId id="521" r:id="rId87"/>
    <p:sldId id="523" r:id="rId88"/>
    <p:sldId id="525" r:id="rId89"/>
    <p:sldId id="526" r:id="rId90"/>
    <p:sldId id="530" r:id="rId91"/>
    <p:sldId id="531" r:id="rId92"/>
    <p:sldId id="552" r:id="rId93"/>
    <p:sldId id="553" r:id="rId94"/>
    <p:sldId id="557" r:id="rId95"/>
    <p:sldId id="555" r:id="rId96"/>
    <p:sldId id="558" r:id="rId97"/>
    <p:sldId id="559" r:id="rId98"/>
    <p:sldId id="560" r:id="rId99"/>
    <p:sldId id="419" r:id="rId100"/>
    <p:sldId id="452" r:id="rId101"/>
    <p:sldId id="561"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9"/>
    <p:restoredTop sz="65768"/>
  </p:normalViewPr>
  <p:slideViewPr>
    <p:cSldViewPr snapToGrid="0" snapToObjects="1">
      <p:cViewPr varScale="1">
        <p:scale>
          <a:sx n="67" d="100"/>
          <a:sy n="67" d="100"/>
        </p:scale>
        <p:origin x="1720" y="168"/>
      </p:cViewPr>
      <p:guideLst/>
    </p:cSldViewPr>
  </p:slideViewPr>
  <p:outlineViewPr>
    <p:cViewPr>
      <p:scale>
        <a:sx n="33" d="100"/>
        <a:sy n="33" d="100"/>
      </p:scale>
      <p:origin x="0" y="-37048"/>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4EC5CD-8548-6E4C-A530-C075A64D8403}"/>
              </a:ext>
            </a:extLst>
          </p:cNvPr>
          <p:cNvSpPr>
            <a:spLocks noGrp="1" noChangeArrowheads="1"/>
          </p:cNvSpPr>
          <p:nvPr>
            <p:ph type="sldNum" sz="quarter" idx="5"/>
          </p:nvPr>
        </p:nvSpPr>
        <p:spPr>
          <a:ln/>
        </p:spPr>
        <p:txBody>
          <a:bodyPr/>
          <a:lstStyle/>
          <a:p>
            <a:fld id="{4EF63087-19D6-064D-97D9-936FB8FE516F}" type="slidenum">
              <a:rPr lang="en-US" altLang="en-US"/>
              <a:pPr/>
              <a:t>27</a:t>
            </a:fld>
            <a:endParaRPr lang="en-US" altLang="en-US"/>
          </a:p>
        </p:txBody>
      </p:sp>
      <p:sp>
        <p:nvSpPr>
          <p:cNvPr id="68610" name="Rectangle 2">
            <a:extLst>
              <a:ext uri="{FF2B5EF4-FFF2-40B4-BE49-F238E27FC236}">
                <a16:creationId xmlns:a16="http://schemas.microsoft.com/office/drawing/2014/main" id="{7D93FDE9-DE8F-3945-B071-FF2BC5EF6C9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42A51A53-DFFD-1443-8C4E-127CD454EC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to </a:t>
            </a:r>
            <a:r>
              <a:rPr lang="en-US" dirty="0" err="1"/>
              <a:t>inf</a:t>
            </a:r>
            <a:endParaRPr lang="en-US" dirty="0"/>
          </a:p>
        </p:txBody>
      </p:sp>
      <p:sp>
        <p:nvSpPr>
          <p:cNvPr id="4" name="Slide Number Placeholder 3"/>
          <p:cNvSpPr>
            <a:spLocks noGrp="1"/>
          </p:cNvSpPr>
          <p:nvPr>
            <p:ph type="sldNum" sz="quarter" idx="10"/>
          </p:nvPr>
        </p:nvSpPr>
        <p:spPr/>
        <p:txBody>
          <a:bodyPr/>
          <a:lstStyle/>
          <a:p>
            <a:fld id="{763073BF-795B-4DEB-BC77-6E5B958F855C}" type="slidenum">
              <a:rPr lang="en-US" smtClean="0"/>
              <a:t>36</a:t>
            </a:fld>
            <a:endParaRPr lang="en-US"/>
          </a:p>
        </p:txBody>
      </p:sp>
    </p:spTree>
    <p:extLst>
      <p:ext uri="{BB962C8B-B14F-4D97-AF65-F5344CB8AC3E}">
        <p14:creationId xmlns:p14="http://schemas.microsoft.com/office/powerpoint/2010/main" val="119093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788793-18D7-3C4A-AA5F-8427378A9EEC}"/>
              </a:ext>
            </a:extLst>
          </p:cNvPr>
          <p:cNvSpPr>
            <a:spLocks noGrp="1" noChangeArrowheads="1"/>
          </p:cNvSpPr>
          <p:nvPr>
            <p:ph type="sldNum" sz="quarter" idx="5"/>
          </p:nvPr>
        </p:nvSpPr>
        <p:spPr>
          <a:ln/>
        </p:spPr>
        <p:txBody>
          <a:bodyPr/>
          <a:lstStyle/>
          <a:p>
            <a:fld id="{2DCA5E1C-15A9-7241-8ED9-96D5C42B0BC7}" type="slidenum">
              <a:rPr lang="en-US" altLang="en-US"/>
              <a:pPr/>
              <a:t>38</a:t>
            </a:fld>
            <a:endParaRPr lang="en-US" altLang="en-US"/>
          </a:p>
        </p:txBody>
      </p:sp>
      <p:sp>
        <p:nvSpPr>
          <p:cNvPr id="74754" name="Rectangle 2">
            <a:extLst>
              <a:ext uri="{FF2B5EF4-FFF2-40B4-BE49-F238E27FC236}">
                <a16:creationId xmlns:a16="http://schemas.microsoft.com/office/drawing/2014/main" id="{3661785B-65EB-9649-8255-5BF09ED51C1D}"/>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8511211C-94BD-D543-9A94-53B4B3122E1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487419-D691-E04A-B1A2-6B661B7B464F}" type="slidenum">
              <a:rPr lang="en-US" smtClean="0"/>
              <a:t>44</a:t>
            </a:fld>
            <a:endParaRPr lang="en-US"/>
          </a:p>
        </p:txBody>
      </p:sp>
    </p:spTree>
    <p:extLst>
      <p:ext uri="{BB962C8B-B14F-4D97-AF65-F5344CB8AC3E}">
        <p14:creationId xmlns:p14="http://schemas.microsoft.com/office/powerpoint/2010/main" val="1460929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4EC5CD-8548-6E4C-A530-C075A64D8403}"/>
              </a:ext>
            </a:extLst>
          </p:cNvPr>
          <p:cNvSpPr>
            <a:spLocks noGrp="1" noChangeArrowheads="1"/>
          </p:cNvSpPr>
          <p:nvPr>
            <p:ph type="sldNum" sz="quarter" idx="5"/>
          </p:nvPr>
        </p:nvSpPr>
        <p:spPr>
          <a:ln/>
        </p:spPr>
        <p:txBody>
          <a:bodyPr/>
          <a:lstStyle/>
          <a:p>
            <a:fld id="{4EF63087-19D6-064D-97D9-936FB8FE516F}" type="slidenum">
              <a:rPr lang="en-US" altLang="en-US"/>
              <a:pPr/>
              <a:t>48</a:t>
            </a:fld>
            <a:endParaRPr lang="en-US" altLang="en-US"/>
          </a:p>
        </p:txBody>
      </p:sp>
      <p:sp>
        <p:nvSpPr>
          <p:cNvPr id="68610" name="Rectangle 2">
            <a:extLst>
              <a:ext uri="{FF2B5EF4-FFF2-40B4-BE49-F238E27FC236}">
                <a16:creationId xmlns:a16="http://schemas.microsoft.com/office/drawing/2014/main" id="{7D93FDE9-DE8F-3945-B071-FF2BC5EF6C9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42A51A53-DFFD-1443-8C4E-127CD454EC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287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49</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6456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50</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691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51</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579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53</a:t>
            </a:fld>
            <a:endParaRPr lang="en-US">
              <a:latin typeface="Arial" charset="0"/>
            </a:endParaRPr>
          </a:p>
        </p:txBody>
      </p:sp>
    </p:spTree>
    <p:extLst>
      <p:ext uri="{BB962C8B-B14F-4D97-AF65-F5344CB8AC3E}">
        <p14:creationId xmlns:p14="http://schemas.microsoft.com/office/powerpoint/2010/main" val="69136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54</a:t>
            </a:fld>
            <a:endParaRPr lang="en-US">
              <a:latin typeface="Arial" charset="0"/>
            </a:endParaRPr>
          </a:p>
        </p:txBody>
      </p:sp>
    </p:spTree>
    <p:extLst>
      <p:ext uri="{BB962C8B-B14F-4D97-AF65-F5344CB8AC3E}">
        <p14:creationId xmlns:p14="http://schemas.microsoft.com/office/powerpoint/2010/main" val="290040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55</a:t>
            </a:fld>
            <a:endParaRPr lang="en-US">
              <a:latin typeface="Arial" charset="0"/>
            </a:endParaRPr>
          </a:p>
        </p:txBody>
      </p:sp>
    </p:spTree>
    <p:extLst>
      <p:ext uri="{BB962C8B-B14F-4D97-AF65-F5344CB8AC3E}">
        <p14:creationId xmlns:p14="http://schemas.microsoft.com/office/powerpoint/2010/main" val="324469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9B7E5C-6540-B84C-A039-9F07CC95B8C0}"/>
              </a:ext>
            </a:extLst>
          </p:cNvPr>
          <p:cNvSpPr>
            <a:spLocks noGrp="1" noChangeArrowheads="1"/>
          </p:cNvSpPr>
          <p:nvPr>
            <p:ph type="sldNum" sz="quarter" idx="5"/>
          </p:nvPr>
        </p:nvSpPr>
        <p:spPr>
          <a:ln/>
        </p:spPr>
        <p:txBody>
          <a:bodyPr/>
          <a:lstStyle/>
          <a:p>
            <a:fld id="{B96D974C-7E00-A345-90D0-D020C6C32E66}" type="slidenum">
              <a:rPr lang="en-US" altLang="en-US"/>
              <a:pPr/>
              <a:t>28</a:t>
            </a:fld>
            <a:endParaRPr lang="en-US" altLang="en-US"/>
          </a:p>
        </p:txBody>
      </p:sp>
      <p:sp>
        <p:nvSpPr>
          <p:cNvPr id="69634" name="Rectangle 2">
            <a:extLst>
              <a:ext uri="{FF2B5EF4-FFF2-40B4-BE49-F238E27FC236}">
                <a16:creationId xmlns:a16="http://schemas.microsoft.com/office/drawing/2014/main" id="{EBC7F40A-92BF-9D41-A84C-E0EF12A83B05}"/>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9FE9227D-096B-7D41-8312-A16B6D53A99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56</a:t>
            </a:fld>
            <a:endParaRPr lang="en-US">
              <a:latin typeface="Arial" charset="0"/>
            </a:endParaRPr>
          </a:p>
        </p:txBody>
      </p:sp>
    </p:spTree>
    <p:extLst>
      <p:ext uri="{BB962C8B-B14F-4D97-AF65-F5344CB8AC3E}">
        <p14:creationId xmlns:p14="http://schemas.microsoft.com/office/powerpoint/2010/main" val="419672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57</a:t>
            </a:fld>
            <a:endParaRPr lang="en-US">
              <a:latin typeface="Arial" charset="0"/>
            </a:endParaRPr>
          </a:p>
        </p:txBody>
      </p:sp>
    </p:spTree>
    <p:extLst>
      <p:ext uri="{BB962C8B-B14F-4D97-AF65-F5344CB8AC3E}">
        <p14:creationId xmlns:p14="http://schemas.microsoft.com/office/powerpoint/2010/main" val="418027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58</a:t>
            </a:fld>
            <a:endParaRPr lang="en-US">
              <a:latin typeface="Arial" charset="0"/>
            </a:endParaRPr>
          </a:p>
        </p:txBody>
      </p:sp>
    </p:spTree>
    <p:extLst>
      <p:ext uri="{BB962C8B-B14F-4D97-AF65-F5344CB8AC3E}">
        <p14:creationId xmlns:p14="http://schemas.microsoft.com/office/powerpoint/2010/main" val="305841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59</a:t>
            </a:fld>
            <a:endParaRPr lang="en-US">
              <a:latin typeface="Arial" charset="0"/>
            </a:endParaRPr>
          </a:p>
        </p:txBody>
      </p:sp>
    </p:spTree>
    <p:extLst>
      <p:ext uri="{BB962C8B-B14F-4D97-AF65-F5344CB8AC3E}">
        <p14:creationId xmlns:p14="http://schemas.microsoft.com/office/powerpoint/2010/main" val="335878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60</a:t>
            </a:fld>
            <a:endParaRPr lang="en-US">
              <a:latin typeface="Arial" charset="0"/>
            </a:endParaRPr>
          </a:p>
        </p:txBody>
      </p:sp>
    </p:spTree>
    <p:extLst>
      <p:ext uri="{BB962C8B-B14F-4D97-AF65-F5344CB8AC3E}">
        <p14:creationId xmlns:p14="http://schemas.microsoft.com/office/powerpoint/2010/main" val="3765311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61</a:t>
            </a:fld>
            <a:endParaRPr lang="en-US">
              <a:latin typeface="Arial" charset="0"/>
            </a:endParaRPr>
          </a:p>
        </p:txBody>
      </p:sp>
    </p:spTree>
    <p:extLst>
      <p:ext uri="{BB962C8B-B14F-4D97-AF65-F5344CB8AC3E}">
        <p14:creationId xmlns:p14="http://schemas.microsoft.com/office/powerpoint/2010/main" val="395135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62</a:t>
            </a:fld>
            <a:endParaRPr lang="en-US">
              <a:latin typeface="Arial" charset="0"/>
            </a:endParaRPr>
          </a:p>
        </p:txBody>
      </p:sp>
    </p:spTree>
    <p:extLst>
      <p:ext uri="{BB962C8B-B14F-4D97-AF65-F5344CB8AC3E}">
        <p14:creationId xmlns:p14="http://schemas.microsoft.com/office/powerpoint/2010/main" val="3846321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63</a:t>
            </a:fld>
            <a:endParaRPr lang="en-US">
              <a:latin typeface="Arial" charset="0"/>
            </a:endParaRPr>
          </a:p>
        </p:txBody>
      </p:sp>
    </p:spTree>
    <p:extLst>
      <p:ext uri="{BB962C8B-B14F-4D97-AF65-F5344CB8AC3E}">
        <p14:creationId xmlns:p14="http://schemas.microsoft.com/office/powerpoint/2010/main" val="1328478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64</a:t>
            </a:fld>
            <a:endParaRPr lang="en-US">
              <a:latin typeface="Arial" charset="0"/>
            </a:endParaRPr>
          </a:p>
        </p:txBody>
      </p:sp>
    </p:spTree>
    <p:extLst>
      <p:ext uri="{BB962C8B-B14F-4D97-AF65-F5344CB8AC3E}">
        <p14:creationId xmlns:p14="http://schemas.microsoft.com/office/powerpoint/2010/main" val="2527986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65</a:t>
            </a:fld>
            <a:endParaRPr lang="en-US">
              <a:latin typeface="Arial" charset="0"/>
            </a:endParaRPr>
          </a:p>
        </p:txBody>
      </p:sp>
    </p:spTree>
    <p:extLst>
      <p:ext uri="{BB962C8B-B14F-4D97-AF65-F5344CB8AC3E}">
        <p14:creationId xmlns:p14="http://schemas.microsoft.com/office/powerpoint/2010/main" val="400470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91F01B-0047-F549-BA88-7BFB09D86F99}"/>
              </a:ext>
            </a:extLst>
          </p:cNvPr>
          <p:cNvSpPr>
            <a:spLocks noGrp="1" noChangeArrowheads="1"/>
          </p:cNvSpPr>
          <p:nvPr>
            <p:ph type="sldNum" sz="quarter" idx="5"/>
          </p:nvPr>
        </p:nvSpPr>
        <p:spPr>
          <a:ln/>
        </p:spPr>
        <p:txBody>
          <a:bodyPr/>
          <a:lstStyle/>
          <a:p>
            <a:fld id="{C8E01B7F-400B-844B-8F98-982AD68B4C36}" type="slidenum">
              <a:rPr lang="en-US" altLang="en-US"/>
              <a:pPr/>
              <a:t>29</a:t>
            </a:fld>
            <a:endParaRPr lang="en-US" altLang="en-US"/>
          </a:p>
        </p:txBody>
      </p:sp>
      <p:sp>
        <p:nvSpPr>
          <p:cNvPr id="9218" name="Rectangle 2">
            <a:extLst>
              <a:ext uri="{FF2B5EF4-FFF2-40B4-BE49-F238E27FC236}">
                <a16:creationId xmlns:a16="http://schemas.microsoft.com/office/drawing/2014/main" id="{F18FD53B-D908-744C-800D-4AD5F7AACABE}"/>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D5E810B3-250F-E649-BB83-575EEB95AAB4}"/>
              </a:ext>
            </a:extLst>
          </p:cNvPr>
          <p:cNvSpPr>
            <a:spLocks noGrp="1" noChangeArrowheads="1"/>
          </p:cNvSpPr>
          <p:nvPr>
            <p:ph type="body" idx="1"/>
          </p:nvPr>
        </p:nvSpPr>
        <p:spPr/>
        <p:txBody>
          <a:bodyPr/>
          <a:lstStyle/>
          <a:p>
            <a:r>
              <a:rPr lang="en-US" altLang="en-US"/>
              <a:t>want to learn a policy (what’s the solution?)</a:t>
            </a:r>
          </a:p>
          <a:p>
            <a:r>
              <a:rPr lang="en-US" altLang="en-US"/>
              <a:t>can we learn it using (un)supervised learning? why not?</a:t>
            </a:r>
          </a:p>
          <a:p>
            <a:r>
              <a:rPr lang="en-US" altLang="en-US"/>
              <a:t>so how do we learn it? any ideas?</a:t>
            </a:r>
          </a:p>
          <a:p>
            <a:r>
              <a:rPr lang="en-US" altLang="en-US"/>
              <a:t>let the robot explore the environment</a:t>
            </a:r>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66</a:t>
            </a:fld>
            <a:endParaRPr lang="en-US">
              <a:latin typeface="Arial" charset="0"/>
            </a:endParaRPr>
          </a:p>
        </p:txBody>
      </p:sp>
    </p:spTree>
    <p:extLst>
      <p:ext uri="{BB962C8B-B14F-4D97-AF65-F5344CB8AC3E}">
        <p14:creationId xmlns:p14="http://schemas.microsoft.com/office/powerpoint/2010/main" val="3667609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67</a:t>
            </a:fld>
            <a:endParaRPr lang="en-US">
              <a:latin typeface="Arial" charset="0"/>
            </a:endParaRPr>
          </a:p>
        </p:txBody>
      </p:sp>
    </p:spTree>
    <p:extLst>
      <p:ext uri="{BB962C8B-B14F-4D97-AF65-F5344CB8AC3E}">
        <p14:creationId xmlns:p14="http://schemas.microsoft.com/office/powerpoint/2010/main" val="2975531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68</a:t>
            </a:fld>
            <a:endParaRPr lang="en-US">
              <a:latin typeface="Arial" charset="0"/>
            </a:endParaRPr>
          </a:p>
        </p:txBody>
      </p:sp>
    </p:spTree>
    <p:extLst>
      <p:ext uri="{BB962C8B-B14F-4D97-AF65-F5344CB8AC3E}">
        <p14:creationId xmlns:p14="http://schemas.microsoft.com/office/powerpoint/2010/main" val="322483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69</a:t>
            </a:fld>
            <a:endParaRPr lang="en-US">
              <a:latin typeface="Arial" charset="0"/>
            </a:endParaRPr>
          </a:p>
        </p:txBody>
      </p:sp>
    </p:spTree>
    <p:extLst>
      <p:ext uri="{BB962C8B-B14F-4D97-AF65-F5344CB8AC3E}">
        <p14:creationId xmlns:p14="http://schemas.microsoft.com/office/powerpoint/2010/main" val="2900804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70</a:t>
            </a:fld>
            <a:endParaRPr lang="en-US">
              <a:latin typeface="Arial" charset="0"/>
            </a:endParaRPr>
          </a:p>
        </p:txBody>
      </p:sp>
    </p:spTree>
    <p:extLst>
      <p:ext uri="{BB962C8B-B14F-4D97-AF65-F5344CB8AC3E}">
        <p14:creationId xmlns:p14="http://schemas.microsoft.com/office/powerpoint/2010/main" val="4223905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75</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2895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CD41B7A1-2D8C-4EA9-A3A8-5028E9021164}" type="slidenum">
              <a:rPr lang="en-US" smtClean="0">
                <a:latin typeface="Arial" charset="0"/>
              </a:rPr>
              <a:pPr/>
              <a:t>76</a:t>
            </a:fld>
            <a:endParaRPr lang="en-US">
              <a:latin typeface="Arial" charset="0"/>
            </a:endParaRPr>
          </a:p>
        </p:txBody>
      </p:sp>
    </p:spTree>
    <p:extLst>
      <p:ext uri="{BB962C8B-B14F-4D97-AF65-F5344CB8AC3E}">
        <p14:creationId xmlns:p14="http://schemas.microsoft.com/office/powerpoint/2010/main" val="4137926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 they both leverage reward signals to inform recommendation, second, they were both led by interns.</a:t>
            </a:r>
            <a:endParaRPr lang="en-US" dirty="0"/>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77</a:t>
            </a:fld>
            <a:endParaRPr lang="en-US"/>
          </a:p>
        </p:txBody>
      </p:sp>
    </p:spTree>
    <p:extLst>
      <p:ext uri="{BB962C8B-B14F-4D97-AF65-F5344CB8AC3E}">
        <p14:creationId xmlns:p14="http://schemas.microsoft.com/office/powerpoint/2010/main" val="2544526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8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To model human behavior from ambient sensor data, we propose an approach that is based on inverse reinforcement learning (IRL).</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IRL is a machine learning technique that mimics observed behavior. In this study, our proposed algorithm mimics the behavior of a smart home resident based on sensor-observed navigation patterns within a home environment.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r>
              <a:rPr lang="en-US" sz="2200" b="0" i="0" u="none" strike="noStrike" dirty="0">
                <a:effectLst/>
                <a:latin typeface="Helvetica Neue"/>
                <a:ea typeface="Helvetica Neue"/>
                <a:cs typeface="Helvetica Neue"/>
                <a:sym typeface="Helvetica Neue"/>
              </a:rPr>
              <a:t>Note: the significance of learning the rewards: learn the preference differences on different subgroups. </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a:t>
            </a:r>
          </a:p>
          <a:p>
            <a:endParaRPr dirty="0"/>
          </a:p>
        </p:txBody>
      </p:sp>
    </p:spTree>
    <p:extLst>
      <p:ext uri="{BB962C8B-B14F-4D97-AF65-F5344CB8AC3E}">
        <p14:creationId xmlns:p14="http://schemas.microsoft.com/office/powerpoint/2010/main" val="380943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9445E7-DA8D-2641-9AD7-CEA3511A27BE}"/>
              </a:ext>
            </a:extLst>
          </p:cNvPr>
          <p:cNvSpPr>
            <a:spLocks noGrp="1" noChangeArrowheads="1"/>
          </p:cNvSpPr>
          <p:nvPr>
            <p:ph type="sldNum" sz="quarter" idx="5"/>
          </p:nvPr>
        </p:nvSpPr>
        <p:spPr>
          <a:ln/>
        </p:spPr>
        <p:txBody>
          <a:bodyPr/>
          <a:lstStyle/>
          <a:p>
            <a:fld id="{44FB0437-0440-0F45-AE05-145DCCF6A938}" type="slidenum">
              <a:rPr lang="en-US" altLang="en-US"/>
              <a:pPr/>
              <a:t>30</a:t>
            </a:fld>
            <a:endParaRPr lang="en-US" altLang="en-US"/>
          </a:p>
        </p:txBody>
      </p:sp>
      <p:sp>
        <p:nvSpPr>
          <p:cNvPr id="70658" name="Rectangle 2">
            <a:extLst>
              <a:ext uri="{FF2B5EF4-FFF2-40B4-BE49-F238E27FC236}">
                <a16:creationId xmlns:a16="http://schemas.microsoft.com/office/drawing/2014/main" id="{FA642889-E08C-354E-A27F-7B0252811E5F}"/>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32A9A21-725F-F344-8B7D-99EBE1FD516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en-US" dirty="0"/>
              <a:t>Table is the features: </a:t>
            </a:r>
          </a:p>
          <a:p>
            <a:r>
              <a:rPr lang="en-US" sz="2200" dirty="0">
                <a:effectLst/>
                <a:latin typeface="Helvetica Neue"/>
                <a:ea typeface="Helvetica Neue"/>
                <a:cs typeface="Helvetica Neue"/>
                <a:sym typeface="Helvetica Neue"/>
              </a:rPr>
              <a:t>feature names prefixed by “d</a:t>
            </a:r>
            <a:r>
              <a:rPr lang="en-US" dirty="0">
                <a:effectLst/>
              </a:rPr>
              <a:t> : </a:t>
            </a:r>
            <a:r>
              <a:rPr lang="en-US" sz="2200" dirty="0">
                <a:effectLst/>
                <a:latin typeface="Helvetica Neue"/>
                <a:ea typeface="Helvetica Neue"/>
                <a:cs typeface="Helvetica Neue"/>
                <a:sym typeface="Helvetica Neue"/>
              </a:rPr>
              <a:t>the duration that the resident stays at a location</a:t>
            </a:r>
          </a:p>
          <a:p>
            <a:r>
              <a:rPr lang="en-US" sz="2200" dirty="0">
                <a:effectLst/>
                <a:latin typeface="Helvetica Neue"/>
                <a:ea typeface="Helvetica Neue"/>
                <a:cs typeface="Helvetica Neue"/>
                <a:sym typeface="Helvetica Neue"/>
              </a:rPr>
              <a:t>feature names prefixed by “o_”: the overall activity/movement level at a location</a:t>
            </a:r>
            <a:endParaRPr lang="en-US" dirty="0">
              <a:effectLst/>
            </a:endParaRPr>
          </a:p>
        </p:txBody>
      </p:sp>
    </p:spTree>
    <p:extLst>
      <p:ext uri="{BB962C8B-B14F-4D97-AF65-F5344CB8AC3E}">
        <p14:creationId xmlns:p14="http://schemas.microsoft.com/office/powerpoint/2010/main" val="519972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endParaRPr lang="en-US" dirty="0"/>
          </a:p>
          <a:p>
            <a:r>
              <a:rPr lang="en-US" dirty="0"/>
              <a:t>IRL is an optimization problem. To solve it, there are two steps: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a:t>
            </a:r>
            <a:r>
              <a:rPr lang="en-US" sz="2200" dirty="0">
                <a:effectLst/>
                <a:latin typeface="Helvetica Neue"/>
                <a:ea typeface="Helvetica Neue"/>
                <a:cs typeface="Helvetica Neue"/>
                <a:sym typeface="Helvetica Neue"/>
              </a:rPr>
              <a:t>introducing Lagrange multipliers to have a </a:t>
            </a:r>
            <a:r>
              <a:rPr lang="en-US" sz="2200" dirty="0" err="1">
                <a:effectLst/>
                <a:latin typeface="Helvetica Neue"/>
                <a:ea typeface="Helvetica Neue"/>
                <a:cs typeface="Helvetica Neue"/>
                <a:sym typeface="Helvetica Neue"/>
              </a:rPr>
              <a:t>Lagrangian</a:t>
            </a:r>
            <a:r>
              <a:rPr lang="en-US" sz="2200" dirty="0">
                <a:effectLst/>
                <a:latin typeface="Helvetica Neue"/>
                <a:ea typeface="Helvetica Neue"/>
                <a:cs typeface="Helvetica Neue"/>
                <a:sym typeface="Helvetica Neue"/>
              </a:rPr>
              <a:t> </a:t>
            </a:r>
            <a:endParaRPr lang="en-US" dirty="0"/>
          </a:p>
          <a:p>
            <a:r>
              <a:rPr lang="en-US" dirty="0"/>
              <a:t>2. </a:t>
            </a:r>
            <a:r>
              <a:rPr lang="en-US" sz="2200" dirty="0">
                <a:effectLst/>
                <a:latin typeface="Helvetica Neue"/>
                <a:ea typeface="Helvetica Neue"/>
                <a:cs typeface="Helvetica Neue"/>
                <a:sym typeface="Helvetica Neue"/>
              </a:rPr>
              <a:t>solving a Lagrange dual function g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Note: \hat{\partial} g(\theta) is the gradient of the dual function g.  </a:t>
            </a:r>
          </a:p>
          <a:p>
            <a:endParaRPr lang="en-US" dirty="0"/>
          </a:p>
          <a:p>
            <a:r>
              <a:rPr lang="en-US" sz="2200" dirty="0">
                <a:effectLst/>
                <a:latin typeface="Helvetica Neue"/>
                <a:ea typeface="Helvetica Neue"/>
                <a:cs typeface="Helvetica Neue"/>
                <a:sym typeface="Helvetica Neue"/>
              </a:rPr>
              <a:t>\hat{\partial} g(\theta) : gradient estimation based on trajectories.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\hat{</a:t>
            </a:r>
            <a:r>
              <a:rPr lang="en-US" sz="2200" dirty="0" err="1">
                <a:effectLst/>
                <a:latin typeface="Helvetica Neue"/>
                <a:ea typeface="Helvetica Neue"/>
                <a:cs typeface="Helvetica Neue"/>
                <a:sym typeface="Helvetica Neue"/>
              </a:rPr>
              <a:t>u_i</a:t>
            </a:r>
            <a:r>
              <a:rPr lang="en-US" sz="2200" dirty="0">
                <a:effectLst/>
                <a:latin typeface="Helvetica Neue"/>
                <a:ea typeface="Helvetica Neue"/>
                <a:cs typeface="Helvetica Neue"/>
                <a:sym typeface="Helvetica Neue"/>
              </a:rPr>
              <a:t>}: feature expectations</a:t>
            </a:r>
          </a:p>
          <a:p>
            <a:r>
              <a:rPr lang="en-US" sz="2200" dirty="0">
                <a:effectLst/>
                <a:latin typeface="Helvetica Neue"/>
                <a:ea typeface="Helvetica Neue"/>
                <a:cs typeface="Helvetica Neue"/>
                <a:sym typeface="Helvetica Neue"/>
              </a:rPr>
              <a:t>2. </a:t>
            </a:r>
            <a:r>
              <a:rPr lang="en-US" sz="2200" dirty="0" err="1">
                <a:effectLst/>
                <a:latin typeface="Helvetica Neue"/>
                <a:ea typeface="Helvetica Neue"/>
                <a:cs typeface="Helvetica Neue"/>
                <a:sym typeface="Helvetica Neue"/>
              </a:rPr>
              <a:t>A_tran</a:t>
            </a:r>
            <a:r>
              <a:rPr lang="en-US" sz="2200" dirty="0">
                <a:effectLst/>
                <a:latin typeface="Helvetica Neue"/>
                <a:ea typeface="Helvetica Neue"/>
                <a:cs typeface="Helvetica Neue"/>
                <a:sym typeface="Helvetica Neue"/>
              </a:rPr>
              <a:t>: join probability of the actions executed on the states in trajectories. </a:t>
            </a:r>
          </a:p>
          <a:p>
            <a:endParaRPr dirty="0"/>
          </a:p>
        </p:txBody>
      </p:sp>
    </p:spTree>
    <p:extLst>
      <p:ext uri="{BB962C8B-B14F-4D97-AF65-F5344CB8AC3E}">
        <p14:creationId xmlns:p14="http://schemas.microsoft.com/office/powerpoint/2010/main" val="4046969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Talk about the purposes of the experiments. What we hope IRL is doing and what we hope to find?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We analyze movement-based behavior data collected in 8 smart homes. The table provides a summary of the eight homes.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To facilitate comparative analysis between population sub-groups, we selected four homes with </a:t>
            </a:r>
          </a:p>
          <a:p>
            <a:pPr marL="0" marR="0" lvl="0" indent="0" defTabSz="457200" eaLnBrk="1" fontAlgn="auto" latinLnBrk="0" hangingPunct="1">
              <a:lnSpc>
                <a:spcPct val="117999"/>
              </a:lnSpc>
              <a:spcBef>
                <a:spcPts val="0"/>
              </a:spcBef>
              <a:spcAft>
                <a:spcPts val="0"/>
              </a:spcAft>
              <a:buClrTx/>
              <a:buSzTx/>
              <a:buFontTx/>
              <a:buNone/>
              <a:tabLst/>
              <a:defRPr/>
            </a:pPr>
            <a:r>
              <a:rPr lang="en-US" sz="2200" b="1" i="1" dirty="0">
                <a:effectLst/>
                <a:latin typeface="Helvetica Neue"/>
                <a:ea typeface="Helvetica Neue"/>
                <a:cs typeface="Helvetica Neue"/>
                <a:sym typeface="Helvetica Neue"/>
              </a:rPr>
              <a:t>1. </a:t>
            </a:r>
            <a:r>
              <a:rPr lang="en-US" sz="2200" i="0" dirty="0">
                <a:effectLst/>
                <a:latin typeface="Helvetica Neue"/>
                <a:ea typeface="Helvetica Neue"/>
                <a:cs typeface="Helvetica Neue"/>
                <a:sym typeface="Helvetica Neue"/>
              </a:rPr>
              <a:t>four homes with older adult residents who are </a:t>
            </a:r>
            <a:r>
              <a:rPr lang="en-US" sz="2200" b="1" i="1" dirty="0">
                <a:effectLst/>
                <a:latin typeface="Helvetica Neue"/>
                <a:ea typeface="Helvetica Neue"/>
                <a:cs typeface="Helvetica Neue"/>
                <a:sym typeface="Helvetica Neue"/>
              </a:rPr>
              <a:t>experiencing cognitive decline.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2. </a:t>
            </a:r>
            <a:r>
              <a:rPr lang="en-US" sz="2200" b="1" i="1" dirty="0">
                <a:effectLst/>
                <a:latin typeface="Helvetica Neue"/>
                <a:ea typeface="Helvetica Neue"/>
                <a:cs typeface="Helvetica Neue"/>
                <a:sym typeface="Helvetica Neue"/>
              </a:rPr>
              <a:t>older adult residents who are diagnosed as cognitively healthy </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332038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talk about the purpose of the experiments??</a:t>
            </a:r>
          </a:p>
          <a:p>
            <a:pPr marL="0" marR="0" lvl="0" indent="0" defTabSz="457200" eaLnBrk="1" fontAlgn="auto" latinLnBrk="0" hangingPunct="1">
              <a:lnSpc>
                <a:spcPct val="117999"/>
              </a:lnSpc>
              <a:spcBef>
                <a:spcPts val="0"/>
              </a:spcBef>
              <a:spcAft>
                <a:spcPts val="0"/>
              </a:spcAft>
              <a:buClrTx/>
              <a:buSzTx/>
              <a:buFontTx/>
              <a:buNone/>
              <a:tabLst/>
              <a:defRPr/>
            </a:pPr>
            <a:endParaRPr lang="en-US" sz="2200" b="0" i="0" u="none" strike="noStrike"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learned preference values of each feature</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figure shows preference values for all subjects, cognitively healthy and those with cognitive decline </a:t>
            </a:r>
            <a:r>
              <a:rPr lang="en-US" sz="2200" dirty="0">
                <a:effectLst/>
                <a:latin typeface="Helvetica Neue"/>
                <a:ea typeface="Helvetica Neue"/>
                <a:cs typeface="Helvetica Neue"/>
                <a:sym typeface="Helvetica Neue"/>
              </a:rPr>
              <a:t>learned using the RRE-IRL algorithm</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Overall, the subjects, all of whom are </a:t>
            </a:r>
            <a:r>
              <a:rPr lang="en-US" sz="2200" b="1" i="1" dirty="0">
                <a:effectLst/>
                <a:latin typeface="Helvetica Neue"/>
                <a:ea typeface="Helvetica Neue"/>
                <a:cs typeface="Helvetica Neue"/>
                <a:sym typeface="Helvetica Neue"/>
              </a:rPr>
              <a:t>older adults, </a:t>
            </a:r>
            <a:r>
              <a:rPr lang="en-US" sz="2200" i="0" dirty="0">
                <a:effectLst/>
                <a:latin typeface="Helvetica Neue"/>
                <a:ea typeface="Helvetica Neue"/>
                <a:cs typeface="Helvetica Neue"/>
                <a:sym typeface="Helvetica Neue"/>
              </a:rPr>
              <a:t>show a preference for time spent in a favorite </a:t>
            </a:r>
            <a:r>
              <a:rPr lang="en-US" sz="2200" b="1" i="1" dirty="0">
                <a:effectLst/>
                <a:latin typeface="Helvetica Neue"/>
                <a:ea typeface="Helvetica Neue"/>
                <a:cs typeface="Helvetica Neue"/>
                <a:sym typeface="Helvetica Neue"/>
              </a:rPr>
              <a:t>living room chair and in the hallway transitioning between regions of the home</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Much less of an influence on their routine is time spent in </a:t>
            </a:r>
            <a:r>
              <a:rPr lang="en-US" sz="2200" b="1" i="1" dirty="0">
                <a:effectLst/>
                <a:latin typeface="Helvetica Neue"/>
                <a:ea typeface="Helvetica Neue"/>
                <a:cs typeface="Helvetica Neue"/>
                <a:sym typeface="Helvetica Neue"/>
              </a:rPr>
              <a:t>the office chair or at the kitchen sink</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two population subgroups, </a:t>
            </a:r>
            <a:r>
              <a:rPr lang="en-US" sz="2200" b="1" i="1" dirty="0">
                <a:effectLst/>
                <a:latin typeface="Helvetica Neue"/>
                <a:ea typeface="Helvetica Neue"/>
                <a:cs typeface="Helvetica Neue"/>
                <a:sym typeface="Helvetica Neue"/>
              </a:rPr>
              <a:t>cognitively healthy and cognitive decline</a:t>
            </a:r>
            <a:r>
              <a:rPr lang="en-US" sz="2200" i="0" dirty="0">
                <a:effectLst/>
                <a:latin typeface="Helvetica Neue"/>
                <a:ea typeface="Helvetica Neue"/>
                <a:cs typeface="Helvetica Neue"/>
                <a:sym typeface="Helvetica Neue"/>
              </a:rPr>
              <a:t>, differ most greatly in terms of time spent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the </a:t>
            </a:r>
            <a:r>
              <a:rPr lang="en-US" sz="2200" b="1" i="1" dirty="0">
                <a:effectLst/>
                <a:latin typeface="Helvetica Neue"/>
                <a:ea typeface="Helvetica Neue"/>
                <a:cs typeface="Helvetica Neue"/>
                <a:sym typeface="Helvetica Neue"/>
              </a:rPr>
              <a:t>bedroom</a:t>
            </a:r>
            <a:endParaRPr lang="en-US" sz="2200" b="1"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b="1" i="0" dirty="0">
                <a:effectLst/>
                <a:latin typeface="Helvetica Neue"/>
                <a:ea typeface="Helvetica Neue"/>
                <a:cs typeface="Helvetica Neue"/>
                <a:sym typeface="Helvetica Neue"/>
              </a:rPr>
              <a:t>at</a:t>
            </a:r>
            <a:r>
              <a:rPr lang="en-US" sz="2200" i="0" dirty="0">
                <a:effectLst/>
                <a:latin typeface="Helvetica Neue"/>
                <a:ea typeface="Helvetica Neue"/>
                <a:cs typeface="Helvetica Neue"/>
                <a:sym typeface="Helvetica Neue"/>
              </a:rPr>
              <a:t> the </a:t>
            </a:r>
            <a:r>
              <a:rPr lang="en-US" sz="2200" b="1" i="1" dirty="0">
                <a:effectLst/>
                <a:latin typeface="Helvetica Neue"/>
                <a:ea typeface="Helvetica Neue"/>
                <a:cs typeface="Helvetica Neue"/>
                <a:sym typeface="Helvetica Neue"/>
              </a:rPr>
              <a:t>kitchen sink and stove</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a:t>
            </a:r>
            <a:r>
              <a:rPr lang="en-US" sz="2200" b="1" i="1" dirty="0">
                <a:effectLst/>
                <a:latin typeface="Helvetica Neue"/>
                <a:ea typeface="Helvetica Neue"/>
                <a:cs typeface="Helvetica Neue"/>
                <a:sym typeface="Helvetica Neue"/>
              </a:rPr>
              <a:t>the living room</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endParaRPr lang="en-US" sz="2200"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Subjects with cognitive decline show stronger preference for time in the bedroom, while cognitively healthy subjects exhibited preference for time in the living room and kitchen. Additionally, cognitively healthy subjects showed a stronger preference for overall activity in area of the monitored areas.</a:t>
            </a:r>
            <a:endParaRPr lang="en-US" sz="2200" i="1"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97544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 they both leverage reward signals to inform recommendation, second, they were both led by interns.</a:t>
            </a:r>
            <a:endParaRPr lang="en-US" dirty="0"/>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85</a:t>
            </a:fld>
            <a:endParaRPr lang="en-US"/>
          </a:p>
        </p:txBody>
      </p:sp>
    </p:spTree>
    <p:extLst>
      <p:ext uri="{BB962C8B-B14F-4D97-AF65-F5344CB8AC3E}">
        <p14:creationId xmlns:p14="http://schemas.microsoft.com/office/powerpoint/2010/main" val="1283096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recover a hidden reward function from observed agent demonstrations.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Common example is autonomous driving. U record a driver, apply IRL to uncover the driver’s decision process, and then apply it on novel scenes.</a:t>
            </a:r>
          </a:p>
        </p:txBody>
      </p:sp>
      <p:sp>
        <p:nvSpPr>
          <p:cNvPr id="4" name="Slide Number Placeholder 3"/>
          <p:cNvSpPr>
            <a:spLocks noGrp="1"/>
          </p:cNvSpPr>
          <p:nvPr>
            <p:ph type="sldNum" sz="quarter" idx="5"/>
          </p:nvPr>
        </p:nvSpPr>
        <p:spPr/>
        <p:txBody>
          <a:bodyPr/>
          <a:lstStyle/>
          <a:p>
            <a:fld id="{706CC07E-388A-7B4B-A5AA-B4671D238D5E}" type="slidenum">
              <a:rPr lang="en-US" smtClean="0"/>
              <a:t>86</a:t>
            </a:fld>
            <a:endParaRPr lang="en-US"/>
          </a:p>
        </p:txBody>
      </p:sp>
    </p:spTree>
    <p:extLst>
      <p:ext uri="{BB962C8B-B14F-4D97-AF65-F5344CB8AC3E}">
        <p14:creationId xmlns:p14="http://schemas.microsoft.com/office/powerpoint/2010/main" val="677045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Recovering the reward is not as easy as it seems. </a:t>
            </a:r>
          </a:p>
          <a:p>
            <a:r>
              <a:rPr lang="en-US" sz="1200" kern="1200" dirty="0">
                <a:solidFill>
                  <a:schemeClr val="tx1"/>
                </a:solidFill>
                <a:effectLst/>
                <a:latin typeface="+mn-lt"/>
                <a:ea typeface="+mn-ea"/>
                <a:cs typeface="+mn-cs"/>
              </a:rPr>
              <a:t>Given a reward function, an agent follows a policy and generates demonstrations. Based on demonstrations, IRL attempts to reverse engineer reward.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Different reward functions could explain the observed demonstrations, making it impossible to identify the true underlying reward function.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Identification issue</a:t>
            </a:r>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87</a:t>
            </a:fld>
            <a:endParaRPr lang="en-US"/>
          </a:p>
        </p:txBody>
      </p:sp>
    </p:spTree>
    <p:extLst>
      <p:ext uri="{BB962C8B-B14F-4D97-AF65-F5344CB8AC3E}">
        <p14:creationId xmlns:p14="http://schemas.microsoft.com/office/powerpoint/2010/main" val="161091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add the concept of an anchor action for each state: it is an action whose reward is known a priori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key. U may object: it is a restrictive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it is often naturally satisfied: the action of doing nothing, with 0 reward.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assumption, coupled with our method allows exact identification.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 to notice that we allow the Reward to depend on both s &amp; a, not only on state, as other restrictive IRL methods assume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IRL assumes demonstrations result from an optimal policy. But it is im</a:t>
            </a:r>
            <a:r>
              <a:rPr lang="en-US" dirty="0"/>
              <a:t>practical to assume agents always make the best choice.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CC07E-388A-7B4B-A5AA-B4671D238D5E}" type="slidenum">
              <a:rPr lang="en-US" smtClean="0"/>
              <a:t>88</a:t>
            </a:fld>
            <a:endParaRPr lang="en-US"/>
          </a:p>
        </p:txBody>
      </p:sp>
    </p:spTree>
    <p:extLst>
      <p:ext uri="{BB962C8B-B14F-4D97-AF65-F5344CB8AC3E}">
        <p14:creationId xmlns:p14="http://schemas.microsoft.com/office/powerpoint/2010/main" val="1612586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remedy that by assuming agents maximize and follow energy based modeling. Under this paradigm, the optimal policy itself is stochastic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Energy based modeling allows for randomness in agent behavior, and is more realistic. Note that other IRL methods require deterministic optimal policy.</a:t>
            </a:r>
          </a:p>
          <a:p>
            <a:r>
              <a:rPr lang="en-US" sz="1200" kern="1200" dirty="0">
                <a:solidFill>
                  <a:schemeClr val="tx1"/>
                </a:solidFill>
                <a:effectLst/>
                <a:latin typeface="+mn-lt"/>
                <a:ea typeface="+mn-ea"/>
                <a:cs typeface="+mn-cs"/>
              </a:rPr>
              <a:t>U can recover the deterministic case by setting alpha = 0</a:t>
            </a:r>
          </a:p>
        </p:txBody>
      </p:sp>
      <p:sp>
        <p:nvSpPr>
          <p:cNvPr id="4" name="Slide Number Placeholder 3"/>
          <p:cNvSpPr>
            <a:spLocks noGrp="1"/>
          </p:cNvSpPr>
          <p:nvPr>
            <p:ph type="sldNum" sz="quarter" idx="5"/>
          </p:nvPr>
        </p:nvSpPr>
        <p:spPr/>
        <p:txBody>
          <a:bodyPr/>
          <a:lstStyle/>
          <a:p>
            <a:fld id="{706CC07E-388A-7B4B-A5AA-B4671D238D5E}" type="slidenum">
              <a:rPr lang="en-US" smtClean="0"/>
              <a:t>89</a:t>
            </a:fld>
            <a:endParaRPr lang="en-US"/>
          </a:p>
        </p:txBody>
      </p:sp>
    </p:spTree>
    <p:extLst>
      <p:ext uri="{BB962C8B-B14F-4D97-AF65-F5344CB8AC3E}">
        <p14:creationId xmlns:p14="http://schemas.microsoft.com/office/powerpoint/2010/main" val="2113706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call our method PQR, as we sequentially estimate Policy, Q-</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Reward. First step is to estimate policy using any stochastic policy estimator for energy distributions.</a:t>
            </a:r>
          </a:p>
          <a:p>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step is Q-estimation. Here, we run into identification issue, as wrong Q induces wrong R (shaping)</a:t>
            </a:r>
          </a:p>
          <a:p>
            <a:r>
              <a:rPr lang="en-US" sz="1200" kern="1200" dirty="0">
                <a:solidFill>
                  <a:schemeClr val="tx1"/>
                </a:solidFill>
                <a:effectLst/>
                <a:latin typeface="+mn-lt"/>
                <a:ea typeface="+mn-ea"/>
                <a:cs typeface="+mn-cs"/>
              </a:rPr>
              <a:t>We leverage anchor action to solve a fixed point contraction to uniquely estimate Q for anchor actions.</a:t>
            </a:r>
          </a:p>
          <a:p>
            <a:r>
              <a:rPr lang="en-US" sz="1200" kern="1200" dirty="0">
                <a:solidFill>
                  <a:schemeClr val="tx1"/>
                </a:solidFill>
                <a:effectLst/>
                <a:latin typeface="+mn-lt"/>
                <a:ea typeface="+mn-ea"/>
                <a:cs typeface="+mn-cs"/>
              </a:rPr>
              <a:t>As transitions are usually unknown, we use a deep Q-network strategy, on which we apply the contraction repeatedly over demonstrations.</a:t>
            </a:r>
          </a:p>
          <a:p>
            <a:r>
              <a:rPr lang="en-US" sz="1200" kern="1200" dirty="0">
                <a:solidFill>
                  <a:schemeClr val="tx1"/>
                </a:solidFill>
                <a:effectLst/>
                <a:latin typeface="+mn-lt"/>
                <a:ea typeface="+mn-ea"/>
                <a:cs typeface="+mn-cs"/>
              </a:rPr>
              <a:t>Now we have estimates of policy and Q-anchor, which are sufficient to identify Q for all state-action pairs.</a:t>
            </a:r>
          </a:p>
          <a:p>
            <a:r>
              <a:rPr lang="en-US" sz="1200" kern="1200" dirty="0">
                <a:solidFill>
                  <a:schemeClr val="tx1"/>
                </a:solidFill>
                <a:effectLst/>
                <a:latin typeface="+mn-lt"/>
                <a:ea typeface="+mn-ea"/>
                <a:cs typeface="+mn-cs"/>
              </a:rPr>
              <a:t>Final step, using policy &amp; Q-</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estimates, we can recover reward using supervised learning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notes:</a:t>
            </a:r>
          </a:p>
          <a:p>
            <a:r>
              <a:rPr lang="en-US" sz="1200" kern="1200" dirty="0">
                <a:solidFill>
                  <a:schemeClr val="tx1"/>
                </a:solidFill>
                <a:effectLst/>
                <a:latin typeface="+mn-lt"/>
                <a:ea typeface="+mn-ea"/>
                <a:cs typeface="+mn-cs"/>
              </a:rPr>
              <a:t>FQI algorithm uses a deep function for QA(s), and implements the operator T by repeatedly leveraging the observed demonstrations. Because contraction expectation is over unknown transitions. </a:t>
            </a:r>
          </a:p>
          <a:p>
            <a:r>
              <a:rPr lang="en-US" sz="1200" kern="1200" dirty="0">
                <a:solidFill>
                  <a:schemeClr val="tx1"/>
                </a:solidFill>
                <a:effectLst/>
                <a:latin typeface="+mn-lt"/>
                <a:ea typeface="+mn-ea"/>
                <a:cs typeface="+mn-cs"/>
              </a:rPr>
              <a:t>Solves it using Q-network strategy. Q is deep net. Apply expectation contraction operator repeatedly on Q-network. For expectation, get it from observed samples (run thru observed samples)</a:t>
            </a:r>
          </a:p>
          <a:p>
            <a:r>
              <a:rPr lang="en-US" sz="1200" kern="1200" dirty="0">
                <a:solidFill>
                  <a:schemeClr val="tx1"/>
                </a:solidFill>
                <a:effectLst/>
                <a:latin typeface="+mn-lt"/>
                <a:ea typeface="+mn-ea"/>
                <a:cs typeface="+mn-cs"/>
              </a:rPr>
              <a:t>Same idea as auto-encoder (with  X &amp; Y changing)</a:t>
            </a:r>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90</a:t>
            </a:fld>
            <a:endParaRPr lang="en-US"/>
          </a:p>
        </p:txBody>
      </p:sp>
    </p:spTree>
    <p:extLst>
      <p:ext uri="{BB962C8B-B14F-4D97-AF65-F5344CB8AC3E}">
        <p14:creationId xmlns:p14="http://schemas.microsoft.com/office/powerpoint/2010/main" val="319255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331C51-9467-3241-BD6B-3110A3E2F565}"/>
              </a:ext>
            </a:extLst>
          </p:cNvPr>
          <p:cNvSpPr>
            <a:spLocks noGrp="1" noChangeArrowheads="1"/>
          </p:cNvSpPr>
          <p:nvPr>
            <p:ph type="sldNum" sz="quarter" idx="5"/>
          </p:nvPr>
        </p:nvSpPr>
        <p:spPr>
          <a:ln/>
        </p:spPr>
        <p:txBody>
          <a:bodyPr/>
          <a:lstStyle/>
          <a:p>
            <a:fld id="{8FA46EF0-143F-4A4D-9AFB-615760DDD693}" type="slidenum">
              <a:rPr lang="en-US" altLang="en-US"/>
              <a:pPr/>
              <a:t>31</a:t>
            </a:fld>
            <a:endParaRPr lang="en-US" altLang="en-US"/>
          </a:p>
        </p:txBody>
      </p:sp>
      <p:sp>
        <p:nvSpPr>
          <p:cNvPr id="71682" name="Rectangle 2">
            <a:extLst>
              <a:ext uri="{FF2B5EF4-FFF2-40B4-BE49-F238E27FC236}">
                <a16:creationId xmlns:a16="http://schemas.microsoft.com/office/drawing/2014/main" id="{4B4E9989-867C-B241-A2CB-C9755879A3C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9A552E3-3FA9-E84D-8621-4F0A0C29AD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0127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provide non-asymptotic upper bounds on estimation error for PQR. Results show that it performs very well, as compared to other IRL methods.</a:t>
            </a:r>
          </a:p>
          <a:p>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91</a:t>
            </a:fld>
            <a:endParaRPr lang="en-US"/>
          </a:p>
        </p:txBody>
      </p:sp>
    </p:spTree>
    <p:extLst>
      <p:ext uri="{BB962C8B-B14F-4D97-AF65-F5344CB8AC3E}">
        <p14:creationId xmlns:p14="http://schemas.microsoft.com/office/powerpoint/2010/main" val="4117623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bandit project was led by Ari, and published at KDD’19</a:t>
            </a:r>
          </a:p>
        </p:txBody>
      </p:sp>
      <p:sp>
        <p:nvSpPr>
          <p:cNvPr id="4" name="Slide Number Placeholder 3"/>
          <p:cNvSpPr>
            <a:spLocks noGrp="1"/>
          </p:cNvSpPr>
          <p:nvPr>
            <p:ph type="sldNum" sz="quarter" idx="5"/>
          </p:nvPr>
        </p:nvSpPr>
        <p:spPr/>
        <p:txBody>
          <a:bodyPr/>
          <a:lstStyle/>
          <a:p>
            <a:fld id="{706CC07E-388A-7B4B-A5AA-B4671D238D5E}" type="slidenum">
              <a:rPr lang="en-US" smtClean="0"/>
              <a:t>92</a:t>
            </a:fld>
            <a:endParaRPr lang="en-US"/>
          </a:p>
        </p:txBody>
      </p:sp>
    </p:spTree>
    <p:extLst>
      <p:ext uri="{BB962C8B-B14F-4D97-AF65-F5344CB8AC3E}">
        <p14:creationId xmlns:p14="http://schemas.microsoft.com/office/powerpoint/2010/main" val="1842462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want to search for an item, but have no idea how to describe it. </a:t>
            </a:r>
            <a:r>
              <a:rPr lang="en-US" sz="1200" b="0" i="0" u="none" strike="noStrike" kern="1200" dirty="0">
                <a:solidFill>
                  <a:schemeClr val="tx1"/>
                </a:solidFill>
                <a:effectLst/>
                <a:latin typeface="+mn-lt"/>
                <a:ea typeface="+mn-ea"/>
                <a:cs typeface="+mn-cs"/>
              </a:rPr>
              <a:t>Jackie </a:t>
            </a:r>
            <a:r>
              <a:rPr lang="en-US" sz="1200" b="0" i="0" u="none" strike="noStrike" kern="1200" dirty="0" err="1">
                <a:solidFill>
                  <a:schemeClr val="tx1"/>
                </a:solidFill>
                <a:effectLst/>
                <a:latin typeface="+mn-lt"/>
                <a:ea typeface="+mn-ea"/>
                <a:cs typeface="+mn-cs"/>
              </a:rPr>
              <a:t>chan</a:t>
            </a:r>
            <a:endParaRPr lang="en-US" dirty="0"/>
          </a:p>
        </p:txBody>
      </p:sp>
      <p:sp>
        <p:nvSpPr>
          <p:cNvPr id="4" name="Slide Number Placeholder 3"/>
          <p:cNvSpPr>
            <a:spLocks noGrp="1"/>
          </p:cNvSpPr>
          <p:nvPr>
            <p:ph type="sldNum" sz="quarter" idx="5"/>
          </p:nvPr>
        </p:nvSpPr>
        <p:spPr/>
        <p:txBody>
          <a:bodyPr/>
          <a:lstStyle/>
          <a:p>
            <a:fld id="{706CC07E-388A-7B4B-A5AA-B4671D238D5E}" type="slidenum">
              <a:rPr lang="en-US" smtClean="0"/>
              <a:t>93</a:t>
            </a:fld>
            <a:endParaRPr lang="en-US"/>
          </a:p>
        </p:txBody>
      </p:sp>
    </p:spTree>
    <p:extLst>
      <p:ext uri="{BB962C8B-B14F-4D97-AF65-F5344CB8AC3E}">
        <p14:creationId xmlns:p14="http://schemas.microsoft.com/office/powerpoint/2010/main" val="1717692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I give you two choices, you can tell me which one is closer to your target item.</a:t>
            </a:r>
          </a:p>
          <a:p>
            <a:r>
              <a:rPr lang="en-US" dirty="0"/>
              <a:t>In your feature space, distance between star and White ball is smaller than star and Black ball. </a:t>
            </a:r>
          </a:p>
          <a:p>
            <a:r>
              <a:rPr lang="en-US" dirty="0"/>
              <a:t>We can even mathematically represent the P of a user picking item A over B, given target.</a:t>
            </a:r>
          </a:p>
          <a:p>
            <a:r>
              <a:rPr lang="en-US" dirty="0"/>
              <a:t>If I observe a bunch of preference pairs, </a:t>
            </a:r>
            <a:r>
              <a:rPr lang="en-US" sz="1200" kern="1200" dirty="0">
                <a:solidFill>
                  <a:schemeClr val="tx1"/>
                </a:solidFill>
                <a:effectLst/>
                <a:latin typeface="+mn-lt"/>
                <a:ea typeface="+mn-ea"/>
                <a:cs typeface="+mn-cs"/>
              </a:rPr>
              <a:t>I can compute likelihood of an item being the target. Can then sample from it.</a:t>
            </a:r>
          </a:p>
        </p:txBody>
      </p:sp>
      <p:sp>
        <p:nvSpPr>
          <p:cNvPr id="4" name="Slide Number Placeholder 3"/>
          <p:cNvSpPr>
            <a:spLocks noGrp="1"/>
          </p:cNvSpPr>
          <p:nvPr>
            <p:ph type="sldNum" sz="quarter" idx="5"/>
          </p:nvPr>
        </p:nvSpPr>
        <p:spPr/>
        <p:txBody>
          <a:bodyPr/>
          <a:lstStyle/>
          <a:p>
            <a:fld id="{706CC07E-388A-7B4B-A5AA-B4671D238D5E}" type="slidenum">
              <a:rPr lang="en-US" smtClean="0"/>
              <a:t>94</a:t>
            </a:fld>
            <a:endParaRPr lang="en-US"/>
          </a:p>
        </p:txBody>
      </p:sp>
    </p:spTree>
    <p:extLst>
      <p:ext uri="{BB962C8B-B14F-4D97-AF65-F5344CB8AC3E}">
        <p14:creationId xmlns:p14="http://schemas.microsoft.com/office/powerpoint/2010/main" val="1853588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toy adaptive real time search application. Say our feature space has two dimensions. We need to interactively find the target in the user's mind.</a:t>
            </a:r>
          </a:p>
        </p:txBody>
      </p:sp>
      <p:sp>
        <p:nvSpPr>
          <p:cNvPr id="4" name="Slide Number Placeholder 3"/>
          <p:cNvSpPr>
            <a:spLocks noGrp="1"/>
          </p:cNvSpPr>
          <p:nvPr>
            <p:ph type="sldNum" sz="quarter" idx="5"/>
          </p:nvPr>
        </p:nvSpPr>
        <p:spPr/>
        <p:txBody>
          <a:bodyPr/>
          <a:lstStyle/>
          <a:p>
            <a:fld id="{706CC07E-388A-7B4B-A5AA-B4671D238D5E}" type="slidenum">
              <a:rPr lang="en-US" smtClean="0"/>
              <a:t>95</a:t>
            </a:fld>
            <a:endParaRPr lang="en-US"/>
          </a:p>
        </p:txBody>
      </p:sp>
    </p:spTree>
    <p:extLst>
      <p:ext uri="{BB962C8B-B14F-4D97-AF65-F5344CB8AC3E}">
        <p14:creationId xmlns:p14="http://schemas.microsoft.com/office/powerpoint/2010/main" val="6281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our items. Target item is at top right with red arrow. System presents two options. User pick the closest. System recomputes likelihoods and shows two options. Shadowed items are not eliminated, they have reduced likelihood mass.</a:t>
            </a:r>
          </a:p>
        </p:txBody>
      </p:sp>
      <p:sp>
        <p:nvSpPr>
          <p:cNvPr id="4" name="Slide Number Placeholder 3"/>
          <p:cNvSpPr>
            <a:spLocks noGrp="1"/>
          </p:cNvSpPr>
          <p:nvPr>
            <p:ph type="sldNum" sz="quarter" idx="5"/>
          </p:nvPr>
        </p:nvSpPr>
        <p:spPr/>
        <p:txBody>
          <a:bodyPr/>
          <a:lstStyle/>
          <a:p>
            <a:fld id="{706CC07E-388A-7B4B-A5AA-B4671D238D5E}" type="slidenum">
              <a:rPr lang="en-US" smtClean="0"/>
              <a:t>96</a:t>
            </a:fld>
            <a:endParaRPr lang="en-US"/>
          </a:p>
        </p:txBody>
      </p:sp>
    </p:spTree>
    <p:extLst>
      <p:ext uri="{BB962C8B-B14F-4D97-AF65-F5344CB8AC3E}">
        <p14:creationId xmlns:p14="http://schemas.microsoft.com/office/powerpoint/2010/main" val="12656931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we show a slate of recommendation, and apply algorithm in embedding space</a:t>
            </a:r>
          </a:p>
        </p:txBody>
      </p:sp>
      <p:sp>
        <p:nvSpPr>
          <p:cNvPr id="4" name="Slide Number Placeholder 3"/>
          <p:cNvSpPr>
            <a:spLocks noGrp="1"/>
          </p:cNvSpPr>
          <p:nvPr>
            <p:ph type="sldNum" sz="quarter" idx="5"/>
          </p:nvPr>
        </p:nvSpPr>
        <p:spPr/>
        <p:txBody>
          <a:bodyPr/>
          <a:lstStyle/>
          <a:p>
            <a:fld id="{706CC07E-388A-7B4B-A5AA-B4671D238D5E}" type="slidenum">
              <a:rPr lang="en-US" smtClean="0"/>
              <a:t>97</a:t>
            </a:fld>
            <a:endParaRPr lang="en-US"/>
          </a:p>
        </p:txBody>
      </p:sp>
    </p:spTree>
    <p:extLst>
      <p:ext uri="{BB962C8B-B14F-4D97-AF65-F5344CB8AC3E}">
        <p14:creationId xmlns:p14="http://schemas.microsoft.com/office/powerpoint/2010/main" val="3400433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representation allows for a fast point-wise target estimation. But how do we choose the items to present to user in REAL TIME? V large catalogue, slow contextual bandit</a:t>
            </a:r>
          </a:p>
        </p:txBody>
      </p:sp>
      <p:sp>
        <p:nvSpPr>
          <p:cNvPr id="4" name="Slide Number Placeholder 3"/>
          <p:cNvSpPr>
            <a:spLocks noGrp="1"/>
          </p:cNvSpPr>
          <p:nvPr>
            <p:ph type="sldNum" sz="quarter" idx="5"/>
          </p:nvPr>
        </p:nvSpPr>
        <p:spPr/>
        <p:txBody>
          <a:bodyPr/>
          <a:lstStyle/>
          <a:p>
            <a:fld id="{706CC07E-388A-7B4B-A5AA-B4671D238D5E}" type="slidenum">
              <a:rPr lang="en-US" smtClean="0"/>
              <a:t>98</a:t>
            </a:fld>
            <a:endParaRPr lang="en-US"/>
          </a:p>
        </p:txBody>
      </p:sp>
    </p:spTree>
    <p:extLst>
      <p:ext uri="{BB962C8B-B14F-4D97-AF65-F5344CB8AC3E}">
        <p14:creationId xmlns:p14="http://schemas.microsoft.com/office/powerpoint/2010/main" val="27308883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We get contextual TS bandit behavior, using fast non-Bayesian non-contextual techniques</a:t>
            </a:r>
          </a:p>
        </p:txBody>
      </p:sp>
      <p:sp>
        <p:nvSpPr>
          <p:cNvPr id="4" name="Slide Number Placeholder 3"/>
          <p:cNvSpPr>
            <a:spLocks noGrp="1"/>
          </p:cNvSpPr>
          <p:nvPr>
            <p:ph type="sldNum" sz="quarter" idx="5"/>
          </p:nvPr>
        </p:nvSpPr>
        <p:spPr/>
        <p:txBody>
          <a:bodyPr/>
          <a:lstStyle/>
          <a:p>
            <a:fld id="{706CC07E-388A-7B4B-A5AA-B4671D238D5E}" type="slidenum">
              <a:rPr lang="en-US" smtClean="0"/>
              <a:t>99</a:t>
            </a:fld>
            <a:endParaRPr lang="en-US"/>
          </a:p>
        </p:txBody>
      </p:sp>
    </p:spTree>
    <p:extLst>
      <p:ext uri="{BB962C8B-B14F-4D97-AF65-F5344CB8AC3E}">
        <p14:creationId xmlns:p14="http://schemas.microsoft.com/office/powerpoint/2010/main" val="255482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10CAA6-5602-DD48-A781-9FF5CDBB426B}"/>
              </a:ext>
            </a:extLst>
          </p:cNvPr>
          <p:cNvSpPr>
            <a:spLocks noGrp="1" noChangeArrowheads="1"/>
          </p:cNvSpPr>
          <p:nvPr>
            <p:ph type="sldNum" sz="quarter" idx="5"/>
          </p:nvPr>
        </p:nvSpPr>
        <p:spPr>
          <a:ln/>
        </p:spPr>
        <p:txBody>
          <a:bodyPr/>
          <a:lstStyle/>
          <a:p>
            <a:fld id="{24439F57-8DFF-384B-B7FD-F5A7A3423FBA}" type="slidenum">
              <a:rPr lang="en-US" altLang="en-US"/>
              <a:pPr/>
              <a:t>32</a:t>
            </a:fld>
            <a:endParaRPr lang="en-US" altLang="en-US"/>
          </a:p>
        </p:txBody>
      </p:sp>
      <p:sp>
        <p:nvSpPr>
          <p:cNvPr id="23554" name="Rectangle 2">
            <a:extLst>
              <a:ext uri="{FF2B5EF4-FFF2-40B4-BE49-F238E27FC236}">
                <a16:creationId xmlns:a16="http://schemas.microsoft.com/office/drawing/2014/main" id="{EBB55996-C2DF-A34D-A694-BBC68AC05317}"/>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73603013-C715-F641-A709-8F4036F9E901}"/>
              </a:ext>
            </a:extLst>
          </p:cNvPr>
          <p:cNvSpPr>
            <a:spLocks noGrp="1" noChangeArrowheads="1"/>
          </p:cNvSpPr>
          <p:nvPr>
            <p:ph type="body" idx="1"/>
          </p:nvPr>
        </p:nvSpPr>
        <p:spPr/>
        <p:txBody>
          <a:bodyPr/>
          <a:lstStyle/>
          <a:p>
            <a:r>
              <a:rPr lang="en-US" altLang="en-US"/>
              <a:t>want to learn a policy (what’s the solution?)</a:t>
            </a:r>
          </a:p>
          <a:p>
            <a:r>
              <a:rPr lang="en-US" altLang="en-US"/>
              <a:t>can we learn it using (un)supervised learning? why not?</a:t>
            </a:r>
          </a:p>
          <a:p>
            <a:r>
              <a:rPr lang="en-US" altLang="en-US"/>
              <a:t>so how do we learn it? any ideas?</a:t>
            </a:r>
          </a:p>
          <a:p>
            <a:r>
              <a:rPr lang="en-US" altLang="en-US"/>
              <a:t>let the robot explore the environment</a:t>
            </a:r>
          </a:p>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06FAC37-3FCE-E444-9C18-CEF5EB0B651D}"/>
              </a:ext>
            </a:extLst>
          </p:cNvPr>
          <p:cNvSpPr>
            <a:spLocks noGrp="1" noChangeArrowheads="1"/>
          </p:cNvSpPr>
          <p:nvPr>
            <p:ph type="sldNum" sz="quarter" idx="5"/>
          </p:nvPr>
        </p:nvSpPr>
        <p:spPr>
          <a:ln/>
        </p:spPr>
        <p:txBody>
          <a:bodyPr/>
          <a:lstStyle/>
          <a:p>
            <a:fld id="{7A804727-C178-1A4F-9377-5101E438A275}" type="slidenum">
              <a:rPr lang="en-US" altLang="en-US"/>
              <a:pPr/>
              <a:t>33</a:t>
            </a:fld>
            <a:endParaRPr lang="en-US" altLang="en-US"/>
          </a:p>
        </p:txBody>
      </p:sp>
      <p:sp>
        <p:nvSpPr>
          <p:cNvPr id="13314" name="Rectangle 2">
            <a:extLst>
              <a:ext uri="{FF2B5EF4-FFF2-40B4-BE49-F238E27FC236}">
                <a16:creationId xmlns:a16="http://schemas.microsoft.com/office/drawing/2014/main" id="{154DDF17-85BB-F748-8F4E-3B399E7785E4}"/>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68EEAEA9-818A-9E43-A153-00575AF01FB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5F9626-977A-E241-A3A6-FC2037AAB3B0}"/>
              </a:ext>
            </a:extLst>
          </p:cNvPr>
          <p:cNvSpPr>
            <a:spLocks noGrp="1" noChangeArrowheads="1"/>
          </p:cNvSpPr>
          <p:nvPr>
            <p:ph type="sldNum" sz="quarter" idx="5"/>
          </p:nvPr>
        </p:nvSpPr>
        <p:spPr>
          <a:ln/>
        </p:spPr>
        <p:txBody>
          <a:bodyPr/>
          <a:lstStyle/>
          <a:p>
            <a:fld id="{881B7F29-2E55-CF47-8AC3-5FAA7F2D5D39}" type="slidenum">
              <a:rPr lang="en-US" altLang="en-US"/>
              <a:pPr/>
              <a:t>34</a:t>
            </a:fld>
            <a:endParaRPr lang="en-US" altLang="en-US"/>
          </a:p>
        </p:txBody>
      </p:sp>
      <p:sp>
        <p:nvSpPr>
          <p:cNvPr id="72706" name="Rectangle 2">
            <a:extLst>
              <a:ext uri="{FF2B5EF4-FFF2-40B4-BE49-F238E27FC236}">
                <a16:creationId xmlns:a16="http://schemas.microsoft.com/office/drawing/2014/main" id="{2356BA1F-A05A-4B4B-A7B1-354660C4D17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44FA9B1-37C3-AB49-A2F8-A2C05DA06F5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634A12-D4B3-4141-9D1C-A96327673EFF}"/>
              </a:ext>
            </a:extLst>
          </p:cNvPr>
          <p:cNvSpPr>
            <a:spLocks noGrp="1" noChangeArrowheads="1"/>
          </p:cNvSpPr>
          <p:nvPr>
            <p:ph type="sldNum" sz="quarter" idx="5"/>
          </p:nvPr>
        </p:nvSpPr>
        <p:spPr>
          <a:ln/>
        </p:spPr>
        <p:txBody>
          <a:bodyPr/>
          <a:lstStyle/>
          <a:p>
            <a:fld id="{5BFE443A-0F1D-994F-AFA6-440F7469401D}" type="slidenum">
              <a:rPr lang="en-US" altLang="en-US"/>
              <a:pPr/>
              <a:t>35</a:t>
            </a:fld>
            <a:endParaRPr lang="en-US" altLang="en-US"/>
          </a:p>
        </p:txBody>
      </p:sp>
      <p:sp>
        <p:nvSpPr>
          <p:cNvPr id="73730" name="Rectangle 2">
            <a:extLst>
              <a:ext uri="{FF2B5EF4-FFF2-40B4-BE49-F238E27FC236}">
                <a16:creationId xmlns:a16="http://schemas.microsoft.com/office/drawing/2014/main" id="{84DAF4A6-0461-354E-9E56-FDA91B62B2C3}"/>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5933D2AD-AC4B-2946-9698-8A0BB0186DB3}"/>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4/4/22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4/4/22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4/4/22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9681800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4/4/22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4/4/22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4/4/22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4/4/22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4/4/22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4/4/22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4/4/22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4/4/22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4/4/22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KV4IffEXqo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JC94Y063x58" TargetMode="External"/><Relationship Id="rId2" Type="http://schemas.openxmlformats.org/officeDocument/2006/relationships/hyperlink" Target="https://www.youtube.com/watch?v=-8FqKMSaaV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hnP9-AGMeZY"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yR-BFvMGC0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tatista.com/statistics/743400/estimated-connected-car-shipments-globall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image" Target="../media/image1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beiyulincs.github.io/teach/spring_22/io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pages.cs.wisc.edu/~hous21/papers/ICML20.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pages.cs.wisc.edu/~hous21/papers/KDD19.pdf"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pages.cs.wisc.edu/~hous21/papers/ICML20.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pages.cs.wisc.edu/~hous21/papers/KDD19.pdf"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variant%20values%20%20E.g.%20&#8220;image1&#8221;,%20&#8220;title2&#8221;,%20&#8220;button1&#8221;"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pngimg.com/download/3735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FsRP4rEYiLI" TargetMode="External"/><Relationship Id="rId2" Type="http://schemas.openxmlformats.org/officeDocument/2006/relationships/hyperlink" Target="https://www.youtube.com/watch?v=VMp6pq6_QjI&amp;t=227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2.gif"/><Relationship Id="rId5" Type="http://schemas.openxmlformats.org/officeDocument/2006/relationships/hyperlink" Target="http://pngimg.com/download/37350" TargetMode="External"/><Relationship Id="rId4" Type="http://schemas.openxmlformats.org/officeDocument/2006/relationships/image" Target="../media/image40.png"/></Relationships>
</file>

<file path=ppt/slides/_rels/slide9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abs/1905.1312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vision.cornell.edu/se3/embeddings-and-metric-learning/"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a:xfrm>
            <a:off x="581191" y="1020431"/>
            <a:ext cx="11293130" cy="1475013"/>
          </a:xfrm>
        </p:spPr>
        <p:txBody>
          <a:bodyPr>
            <a:normAutofit/>
          </a:bodyPr>
          <a:lstStyle/>
          <a:p>
            <a:r>
              <a:rPr lang="en-US" sz="3400" b="1" dirty="0"/>
              <a:t>Introduction To transportation</a:t>
            </a:r>
            <a:endParaRPr lang="en-US" sz="3400"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b="1" dirty="0">
                <a:solidFill>
                  <a:schemeClr val="tx1"/>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1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604F-A5F3-4A42-A279-EFCC51DF1206}"/>
              </a:ext>
            </a:extLst>
          </p:cNvPr>
          <p:cNvSpPr>
            <a:spLocks noGrp="1"/>
          </p:cNvSpPr>
          <p:nvPr>
            <p:ph type="title"/>
          </p:nvPr>
        </p:nvSpPr>
        <p:spPr/>
        <p:txBody>
          <a:bodyPr/>
          <a:lstStyle/>
          <a:p>
            <a:r>
              <a:rPr lang="en-US" dirty="0"/>
              <a:t>Boltzmann (</a:t>
            </a:r>
            <a:r>
              <a:rPr lang="en-US" dirty="0" err="1"/>
              <a:t>softmax</a:t>
            </a:r>
            <a:r>
              <a:rPr lang="en-US" dirty="0"/>
              <a:t>) bandit</a:t>
            </a:r>
          </a:p>
        </p:txBody>
      </p:sp>
      <p:pic>
        <p:nvPicPr>
          <p:cNvPr id="6" name="Content Placeholder 5">
            <a:extLst>
              <a:ext uri="{FF2B5EF4-FFF2-40B4-BE49-F238E27FC236}">
                <a16:creationId xmlns:a16="http://schemas.microsoft.com/office/drawing/2014/main" id="{AFD6B376-9809-CE4D-A722-CB27D6D62365}"/>
              </a:ext>
            </a:extLst>
          </p:cNvPr>
          <p:cNvPicPr>
            <a:picLocks noGrp="1" noChangeAspect="1"/>
          </p:cNvPicPr>
          <p:nvPr>
            <p:ph idx="1"/>
          </p:nvPr>
        </p:nvPicPr>
        <p:blipFill>
          <a:blip r:embed="rId2"/>
          <a:stretch>
            <a:fillRect/>
          </a:stretch>
        </p:blipFill>
        <p:spPr>
          <a:xfrm>
            <a:off x="838200" y="1898174"/>
            <a:ext cx="10515600" cy="4206240"/>
          </a:xfrm>
          <a:prstGeom prst="rect">
            <a:avLst/>
          </a:prstGeom>
        </p:spPr>
      </p:pic>
      <p:sp>
        <p:nvSpPr>
          <p:cNvPr id="3" name="Slide Number Placeholder 2">
            <a:extLst>
              <a:ext uri="{FF2B5EF4-FFF2-40B4-BE49-F238E27FC236}">
                <a16:creationId xmlns:a16="http://schemas.microsoft.com/office/drawing/2014/main" id="{8A2DFF5C-DC36-C540-BDFA-A1D5A5EDBFD9}"/>
              </a:ext>
            </a:extLst>
          </p:cNvPr>
          <p:cNvSpPr>
            <a:spLocks noGrp="1"/>
          </p:cNvSpPr>
          <p:nvPr>
            <p:ph type="sldNum" sz="quarter" idx="12"/>
          </p:nvPr>
        </p:nvSpPr>
        <p:spPr/>
        <p:txBody>
          <a:bodyPr/>
          <a:lstStyle/>
          <a:p>
            <a:fld id="{A58620DE-AF81-6C47-B274-15564224E7F2}" type="slidenum">
              <a:rPr lang="en-US" smtClean="0"/>
              <a:t>100</a:t>
            </a:fld>
            <a:endParaRPr lang="en-US"/>
          </a:p>
        </p:txBody>
      </p:sp>
    </p:spTree>
    <p:extLst>
      <p:ext uri="{BB962C8B-B14F-4D97-AF65-F5344CB8AC3E}">
        <p14:creationId xmlns:p14="http://schemas.microsoft.com/office/powerpoint/2010/main" val="4175443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EACE-6AEE-4446-9B48-BC822FBA87A9}"/>
              </a:ext>
            </a:extLst>
          </p:cNvPr>
          <p:cNvSpPr>
            <a:spLocks noGrp="1"/>
          </p:cNvSpPr>
          <p:nvPr>
            <p:ph type="title"/>
          </p:nvPr>
        </p:nvSpPr>
        <p:spPr/>
        <p:txBody>
          <a:bodyPr/>
          <a:lstStyle/>
          <a:p>
            <a:r>
              <a:rPr lang="en-US" dirty="0"/>
              <a:t>Boltzmann (</a:t>
            </a:r>
            <a:r>
              <a:rPr lang="en-US" dirty="0" err="1"/>
              <a:t>softmax</a:t>
            </a:r>
            <a:r>
              <a:rPr lang="en-US" dirty="0"/>
              <a:t>) bandit</a:t>
            </a:r>
          </a:p>
        </p:txBody>
      </p:sp>
      <p:pic>
        <p:nvPicPr>
          <p:cNvPr id="6" name="Content Placeholder 5">
            <a:extLst>
              <a:ext uri="{FF2B5EF4-FFF2-40B4-BE49-F238E27FC236}">
                <a16:creationId xmlns:a16="http://schemas.microsoft.com/office/drawing/2014/main" id="{B6894090-F443-CF46-B5EB-1AD92F069F12}"/>
              </a:ext>
            </a:extLst>
          </p:cNvPr>
          <p:cNvPicPr>
            <a:picLocks noGrp="1" noChangeAspect="1"/>
          </p:cNvPicPr>
          <p:nvPr>
            <p:ph idx="1"/>
          </p:nvPr>
        </p:nvPicPr>
        <p:blipFill>
          <a:blip r:embed="rId2"/>
          <a:stretch>
            <a:fillRect/>
          </a:stretch>
        </p:blipFill>
        <p:spPr>
          <a:xfrm>
            <a:off x="838200" y="1898174"/>
            <a:ext cx="10515600" cy="4206240"/>
          </a:xfrm>
        </p:spPr>
      </p:pic>
      <p:sp>
        <p:nvSpPr>
          <p:cNvPr id="4" name="Slide Number Placeholder 3">
            <a:extLst>
              <a:ext uri="{FF2B5EF4-FFF2-40B4-BE49-F238E27FC236}">
                <a16:creationId xmlns:a16="http://schemas.microsoft.com/office/drawing/2014/main" id="{A553A970-C03F-1943-A21B-0CB22AC7CD08}"/>
              </a:ext>
            </a:extLst>
          </p:cNvPr>
          <p:cNvSpPr>
            <a:spLocks noGrp="1"/>
          </p:cNvSpPr>
          <p:nvPr>
            <p:ph type="sldNum" sz="quarter" idx="12"/>
          </p:nvPr>
        </p:nvSpPr>
        <p:spPr/>
        <p:txBody>
          <a:bodyPr/>
          <a:lstStyle/>
          <a:p>
            <a:fld id="{22695355-0584-3048-B6D5-6FE7D71F4AA9}" type="slidenum">
              <a:rPr lang="en-US" smtClean="0"/>
              <a:pPr/>
              <a:t>101</a:t>
            </a:fld>
            <a:endParaRPr lang="en-US" dirty="0"/>
          </a:p>
        </p:txBody>
      </p:sp>
    </p:spTree>
    <p:extLst>
      <p:ext uri="{BB962C8B-B14F-4D97-AF65-F5344CB8AC3E}">
        <p14:creationId xmlns:p14="http://schemas.microsoft.com/office/powerpoint/2010/main" val="212983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361059" y="2078896"/>
            <a:ext cx="11390674" cy="1646437"/>
          </a:xfrm>
        </p:spPr>
        <p:txBody>
          <a:bodyPr>
            <a:normAutofit/>
          </a:bodyPr>
          <a:lstStyle/>
          <a:p>
            <a:pPr algn="just"/>
            <a:r>
              <a:rPr lang="en-US" sz="2200" dirty="0"/>
              <a:t>The improved navigation offered by IoT is useful to human drivers, too. Many people rely on GPS navigation, and IoT devices in vehicles could make these systems more helpful. Cross-car communication would allow navigation systems to account for real-time changes, like blockages or traffic jams.</a:t>
            </a:r>
          </a:p>
        </p:txBody>
      </p:sp>
      <p:sp>
        <p:nvSpPr>
          <p:cNvPr id="4" name="Content Placeholder 2">
            <a:extLst>
              <a:ext uri="{FF2B5EF4-FFF2-40B4-BE49-F238E27FC236}">
                <a16:creationId xmlns:a16="http://schemas.microsoft.com/office/drawing/2014/main" id="{AAAD1FDE-546E-FA45-9FD2-51810871DCE0}"/>
              </a:ext>
            </a:extLst>
          </p:cNvPr>
          <p:cNvSpPr txBox="1">
            <a:spLocks/>
          </p:cNvSpPr>
          <p:nvPr/>
        </p:nvSpPr>
        <p:spPr>
          <a:xfrm>
            <a:off x="361059" y="3941563"/>
            <a:ext cx="2754674"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Why not GPS?</a:t>
            </a:r>
          </a:p>
        </p:txBody>
      </p:sp>
      <p:sp>
        <p:nvSpPr>
          <p:cNvPr id="5" name="Content Placeholder 2">
            <a:extLst>
              <a:ext uri="{FF2B5EF4-FFF2-40B4-BE49-F238E27FC236}">
                <a16:creationId xmlns:a16="http://schemas.microsoft.com/office/drawing/2014/main" id="{8C9B1902-1CB8-184A-8F3D-D347B23D0E0D}"/>
              </a:ext>
            </a:extLst>
          </p:cNvPr>
          <p:cNvSpPr txBox="1">
            <a:spLocks/>
          </p:cNvSpPr>
          <p:nvPr/>
        </p:nvSpPr>
        <p:spPr>
          <a:xfrm>
            <a:off x="3696925" y="3941563"/>
            <a:ext cx="4854408"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Slow to adapt to traffic changes</a:t>
            </a:r>
          </a:p>
        </p:txBody>
      </p:sp>
      <p:sp>
        <p:nvSpPr>
          <p:cNvPr id="6" name="Content Placeholder 2">
            <a:extLst>
              <a:ext uri="{FF2B5EF4-FFF2-40B4-BE49-F238E27FC236}">
                <a16:creationId xmlns:a16="http://schemas.microsoft.com/office/drawing/2014/main" id="{94B1F6B8-DB28-CA48-82B8-21D0DCC300E3}"/>
              </a:ext>
            </a:extLst>
          </p:cNvPr>
          <p:cNvSpPr txBox="1">
            <a:spLocks/>
          </p:cNvSpPr>
          <p:nvPr/>
        </p:nvSpPr>
        <p:spPr>
          <a:xfrm>
            <a:off x="3696925" y="4724401"/>
            <a:ext cx="5379344" cy="7828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200" dirty="0"/>
              <a:t>IoT navigation offers </a:t>
            </a:r>
            <a:r>
              <a:rPr lang="en-US" sz="2200" b="1" u="sng" dirty="0">
                <a:highlight>
                  <a:srgbClr val="FFFF00"/>
                </a:highlight>
              </a:rPr>
              <a:t>real-time feedback</a:t>
            </a:r>
            <a:r>
              <a:rPr lang="en-US" sz="2200" dirty="0"/>
              <a:t>.</a:t>
            </a:r>
          </a:p>
        </p:txBody>
      </p:sp>
      <p:sp>
        <p:nvSpPr>
          <p:cNvPr id="8" name="TextBox 7">
            <a:extLst>
              <a:ext uri="{FF2B5EF4-FFF2-40B4-BE49-F238E27FC236}">
                <a16:creationId xmlns:a16="http://schemas.microsoft.com/office/drawing/2014/main" id="{D33F1576-E579-2046-8816-E72B27ED21C7}"/>
              </a:ext>
            </a:extLst>
          </p:cNvPr>
          <p:cNvSpPr txBox="1"/>
          <p:nvPr/>
        </p:nvSpPr>
        <p:spPr>
          <a:xfrm>
            <a:off x="606592" y="5920745"/>
            <a:ext cx="6180666" cy="369332"/>
          </a:xfrm>
          <a:prstGeom prst="rect">
            <a:avLst/>
          </a:prstGeom>
          <a:noFill/>
        </p:spPr>
        <p:txBody>
          <a:bodyPr wrap="square">
            <a:spAutoFit/>
          </a:bodyPr>
          <a:lstStyle/>
          <a:p>
            <a:r>
              <a:rPr lang="en-US" dirty="0"/>
              <a:t>Dynamic navigation (</a:t>
            </a:r>
            <a:r>
              <a:rPr lang="en-US" dirty="0">
                <a:hlinkClick r:id="rId2"/>
              </a:rPr>
              <a:t>link</a:t>
            </a:r>
            <a:r>
              <a:rPr lang="en-US" dirty="0"/>
              <a:t> 3:06 – 3:29 )</a:t>
            </a:r>
          </a:p>
        </p:txBody>
      </p:sp>
    </p:spTree>
    <p:extLst>
      <p:ext uri="{BB962C8B-B14F-4D97-AF65-F5344CB8AC3E}">
        <p14:creationId xmlns:p14="http://schemas.microsoft.com/office/powerpoint/2010/main" val="19734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Why 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2" y="2419816"/>
            <a:ext cx="7081419" cy="1595637"/>
          </a:xfrm>
        </p:spPr>
        <p:txBody>
          <a:bodyPr>
            <a:normAutofit/>
          </a:bodyPr>
          <a:lstStyle/>
          <a:p>
            <a:r>
              <a:rPr lang="en-US" sz="2500" dirty="0"/>
              <a:t>Examples</a:t>
            </a:r>
          </a:p>
          <a:p>
            <a:r>
              <a:rPr lang="en-US" sz="2200" dirty="0"/>
              <a:t>Hazards along a route can change in an instant</a:t>
            </a:r>
          </a:p>
          <a:p>
            <a:r>
              <a:rPr lang="en-US" sz="2200" dirty="0"/>
              <a:t>=&gt; need dynamic navigation to avoid them</a:t>
            </a:r>
          </a:p>
          <a:p>
            <a:endParaRPr lang="en-US" sz="2200" dirty="0"/>
          </a:p>
          <a:p>
            <a:endParaRPr lang="en-US" sz="2200" dirty="0"/>
          </a:p>
        </p:txBody>
      </p:sp>
      <p:pic>
        <p:nvPicPr>
          <p:cNvPr id="8194" name="Picture 2" descr="15 Common Road Hazards and how to deal with them">
            <a:extLst>
              <a:ext uri="{FF2B5EF4-FFF2-40B4-BE49-F238E27FC236}">
                <a16:creationId xmlns:a16="http://schemas.microsoft.com/office/drawing/2014/main" id="{4CD77266-7F13-334A-BCEC-F4D5C2D4F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611" y="1808760"/>
            <a:ext cx="38862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ransportation &amp; Disposal of Hazardous or Non-hazardous Waste">
            <a:extLst>
              <a:ext uri="{FF2B5EF4-FFF2-40B4-BE49-F238E27FC236}">
                <a16:creationId xmlns:a16="http://schemas.microsoft.com/office/drawing/2014/main" id="{24FF07CB-F78B-4A47-9329-0F25A9FA9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1" y="4275995"/>
            <a:ext cx="3505200" cy="23114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6EF14E8-AAD5-314A-8306-9D3EDD0A76CC}"/>
              </a:ext>
            </a:extLst>
          </p:cNvPr>
          <p:cNvSpPr txBox="1">
            <a:spLocks/>
          </p:cNvSpPr>
          <p:nvPr/>
        </p:nvSpPr>
        <p:spPr>
          <a:xfrm>
            <a:off x="581191" y="4633877"/>
            <a:ext cx="7081419" cy="159563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Examples</a:t>
            </a:r>
          </a:p>
          <a:p>
            <a:r>
              <a:rPr lang="en-US" sz="2200" dirty="0"/>
              <a:t>Environmental waste transport</a:t>
            </a:r>
          </a:p>
          <a:p>
            <a:r>
              <a:rPr lang="en-US" sz="2200" dirty="0"/>
              <a:t>=&gt; need dynamic navigation to avoid them</a:t>
            </a:r>
          </a:p>
          <a:p>
            <a:endParaRPr lang="en-US" sz="2200" dirty="0"/>
          </a:p>
          <a:p>
            <a:endParaRPr lang="en-US" sz="2200" dirty="0"/>
          </a:p>
        </p:txBody>
      </p:sp>
    </p:spTree>
    <p:extLst>
      <p:ext uri="{BB962C8B-B14F-4D97-AF65-F5344CB8AC3E}">
        <p14:creationId xmlns:p14="http://schemas.microsoft.com/office/powerpoint/2010/main" val="12584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2" y="2419816"/>
            <a:ext cx="7081419" cy="1595637"/>
          </a:xfrm>
        </p:spPr>
        <p:txBody>
          <a:bodyPr>
            <a:normAutofit/>
          </a:bodyPr>
          <a:lstStyle/>
          <a:p>
            <a:r>
              <a:rPr lang="en-US" sz="2500" dirty="0"/>
              <a:t>Examples</a:t>
            </a:r>
          </a:p>
          <a:p>
            <a:r>
              <a:rPr lang="en-US" sz="2200" dirty="0"/>
              <a:t>Traffic accidents</a:t>
            </a:r>
          </a:p>
          <a:p>
            <a:r>
              <a:rPr lang="en-US" sz="2200" dirty="0"/>
              <a:t>=&gt;  avoid risky traffic situations</a:t>
            </a:r>
          </a:p>
          <a:p>
            <a:endParaRPr lang="en-US" sz="2200" dirty="0"/>
          </a:p>
          <a:p>
            <a:endParaRPr lang="en-US" sz="2200" dirty="0"/>
          </a:p>
        </p:txBody>
      </p:sp>
      <p:sp>
        <p:nvSpPr>
          <p:cNvPr id="6" name="Content Placeholder 2">
            <a:extLst>
              <a:ext uri="{FF2B5EF4-FFF2-40B4-BE49-F238E27FC236}">
                <a16:creationId xmlns:a16="http://schemas.microsoft.com/office/drawing/2014/main" id="{26EF14E8-AAD5-314A-8306-9D3EDD0A76CC}"/>
              </a:ext>
            </a:extLst>
          </p:cNvPr>
          <p:cNvSpPr txBox="1">
            <a:spLocks/>
          </p:cNvSpPr>
          <p:nvPr/>
        </p:nvSpPr>
        <p:spPr>
          <a:xfrm>
            <a:off x="581191" y="4633877"/>
            <a:ext cx="11029616" cy="159563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IoT navigation can help them steer clear of </a:t>
            </a:r>
            <a:r>
              <a:rPr lang="en-US" sz="2500" u="sng" dirty="0"/>
              <a:t>congested areas </a:t>
            </a:r>
            <a:r>
              <a:rPr lang="en-US" sz="2500" dirty="0"/>
              <a:t>or spots with </a:t>
            </a:r>
            <a:r>
              <a:rPr lang="en-US" sz="2500" u="sng" dirty="0"/>
              <a:t>high accident rates</a:t>
            </a:r>
            <a:r>
              <a:rPr lang="en-US" sz="2500" dirty="0"/>
              <a:t>.</a:t>
            </a:r>
          </a:p>
        </p:txBody>
      </p:sp>
      <p:pic>
        <p:nvPicPr>
          <p:cNvPr id="8198" name="Picture 6">
            <a:extLst>
              <a:ext uri="{FF2B5EF4-FFF2-40B4-BE49-F238E27FC236}">
                <a16:creationId xmlns:a16="http://schemas.microsoft.com/office/drawing/2014/main" id="{8EB9C81C-FB9F-D046-B79A-F33A34872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012124"/>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Dynamic Navigation</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lstStyle/>
          <a:p>
            <a:r>
              <a:rPr lang="en-US" sz="2500" b="1" dirty="0"/>
              <a:t>Current methods:</a:t>
            </a:r>
          </a:p>
          <a:p>
            <a:r>
              <a:rPr lang="en-US" sz="2200" dirty="0"/>
              <a:t>Deep Reinforcement Learning Dynamic Routing for Navigation (</a:t>
            </a:r>
            <a:r>
              <a:rPr lang="en-US" sz="2200" dirty="0">
                <a:hlinkClick r:id="rId2"/>
              </a:rPr>
              <a:t>link</a:t>
            </a:r>
            <a:r>
              <a:rPr lang="en-US" sz="2200" dirty="0"/>
              <a:t> 7:13 – 7:52 )</a:t>
            </a:r>
          </a:p>
          <a:p>
            <a:r>
              <a:rPr lang="en-US" sz="2200" dirty="0"/>
              <a:t>DRL: single targe and multi-target agent (</a:t>
            </a:r>
            <a:r>
              <a:rPr lang="en-US" sz="2200" dirty="0">
                <a:hlinkClick r:id="rId2"/>
              </a:rPr>
              <a:t>link </a:t>
            </a:r>
            <a:r>
              <a:rPr lang="en-US" sz="2200" dirty="0"/>
              <a:t>4:51- 5:23)</a:t>
            </a:r>
          </a:p>
          <a:p>
            <a:r>
              <a:rPr lang="en-US" sz="2200" dirty="0"/>
              <a:t>LiDAR data (</a:t>
            </a:r>
            <a:r>
              <a:rPr lang="en-US" sz="2200" dirty="0">
                <a:hlinkClick r:id="rId3"/>
              </a:rPr>
              <a:t>link</a:t>
            </a:r>
            <a:r>
              <a:rPr lang="en-US" sz="2200" dirty="0"/>
              <a:t> 0:42 – 2:58)</a:t>
            </a:r>
          </a:p>
          <a:p>
            <a:endParaRPr lang="en-US" sz="2200" dirty="0"/>
          </a:p>
          <a:p>
            <a:endParaRPr lang="en-US" sz="2200" dirty="0"/>
          </a:p>
        </p:txBody>
      </p:sp>
    </p:spTree>
    <p:extLst>
      <p:ext uri="{BB962C8B-B14F-4D97-AF65-F5344CB8AC3E}">
        <p14:creationId xmlns:p14="http://schemas.microsoft.com/office/powerpoint/2010/main" val="64181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b="1" dirty="0">
                <a:solidFill>
                  <a:schemeClr val="tx1"/>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40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Optimized Maintenance</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3" y="2180497"/>
            <a:ext cx="5921208" cy="1013800"/>
          </a:xfrm>
        </p:spPr>
        <p:txBody>
          <a:bodyPr>
            <a:normAutofit/>
          </a:bodyPr>
          <a:lstStyle/>
          <a:p>
            <a:r>
              <a:rPr lang="en-US" sz="2500" dirty="0"/>
              <a:t>When should we change the oil? </a:t>
            </a:r>
          </a:p>
        </p:txBody>
      </p:sp>
      <p:pic>
        <p:nvPicPr>
          <p:cNvPr id="11266" name="Picture 2" descr="Why Do Cars Have Different Oil Change Intervals? | YourMechanic Advice">
            <a:extLst>
              <a:ext uri="{FF2B5EF4-FFF2-40B4-BE49-F238E27FC236}">
                <a16:creationId xmlns:a16="http://schemas.microsoft.com/office/drawing/2014/main" id="{1658F4AC-CBF7-044D-883A-90E7D323C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1" y="2032246"/>
            <a:ext cx="5108406" cy="338709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1420A44-1357-774F-8408-452E1FEF32EE}"/>
              </a:ext>
            </a:extLst>
          </p:cNvPr>
          <p:cNvSpPr txBox="1">
            <a:spLocks/>
          </p:cNvSpPr>
          <p:nvPr/>
        </p:nvSpPr>
        <p:spPr>
          <a:xfrm>
            <a:off x="581192" y="3218893"/>
            <a:ext cx="5921208" cy="1013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How could we know when to do frequent vehicle maintenance?</a:t>
            </a:r>
          </a:p>
        </p:txBody>
      </p:sp>
      <p:sp>
        <p:nvSpPr>
          <p:cNvPr id="8" name="Content Placeholder 2">
            <a:extLst>
              <a:ext uri="{FF2B5EF4-FFF2-40B4-BE49-F238E27FC236}">
                <a16:creationId xmlns:a16="http://schemas.microsoft.com/office/drawing/2014/main" id="{11F4C75F-AAD6-5648-9A25-544A101682A2}"/>
              </a:ext>
            </a:extLst>
          </p:cNvPr>
          <p:cNvSpPr txBox="1">
            <a:spLocks/>
          </p:cNvSpPr>
          <p:nvPr/>
        </p:nvSpPr>
        <p:spPr>
          <a:xfrm>
            <a:off x="581192" y="4042083"/>
            <a:ext cx="5921208" cy="22401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b="1" u="sng" dirty="0"/>
              <a:t> IoT can help </a:t>
            </a:r>
          </a:p>
          <a:p>
            <a:endParaRPr lang="en-US" sz="1000" b="1" u="sng" dirty="0"/>
          </a:p>
          <a:p>
            <a:r>
              <a:rPr lang="en-US" sz="2500" dirty="0"/>
              <a:t>Example (</a:t>
            </a:r>
            <a:r>
              <a:rPr lang="en-US" sz="2500" dirty="0">
                <a:hlinkClick r:id="rId3"/>
              </a:rPr>
              <a:t>link</a:t>
            </a:r>
            <a:r>
              <a:rPr lang="en-US" sz="2500" dirty="0"/>
              <a:t>: 0:04-1:08)</a:t>
            </a:r>
          </a:p>
        </p:txBody>
      </p:sp>
    </p:spTree>
    <p:extLst>
      <p:ext uri="{BB962C8B-B14F-4D97-AF65-F5344CB8AC3E}">
        <p14:creationId xmlns:p14="http://schemas.microsoft.com/office/powerpoint/2010/main" val="23150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Optimized Maintenance</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normAutofit/>
          </a:bodyPr>
          <a:lstStyle/>
          <a:p>
            <a:r>
              <a:rPr lang="en-US" sz="2500" b="1" dirty="0"/>
              <a:t>Current methods</a:t>
            </a:r>
          </a:p>
          <a:p>
            <a:r>
              <a:rPr lang="en-US" sz="2500" dirty="0"/>
              <a:t>Neural Network Classification (link 0.06- 0:13)</a:t>
            </a:r>
          </a:p>
          <a:p>
            <a:r>
              <a:rPr lang="en-US" sz="2500" dirty="0"/>
              <a:t>Sensor based (</a:t>
            </a:r>
            <a:r>
              <a:rPr lang="en-US" sz="2500" dirty="0">
                <a:hlinkClick r:id="rId2"/>
              </a:rPr>
              <a:t>link</a:t>
            </a:r>
            <a:r>
              <a:rPr lang="en-US" sz="2500" dirty="0"/>
              <a:t>: 0.54- 1:43)</a:t>
            </a:r>
          </a:p>
        </p:txBody>
      </p:sp>
    </p:spTree>
    <p:extLst>
      <p:ext uri="{BB962C8B-B14F-4D97-AF65-F5344CB8AC3E}">
        <p14:creationId xmlns:p14="http://schemas.microsoft.com/office/powerpoint/2010/main" val="1154363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b="1" dirty="0">
                <a:solidFill>
                  <a:schemeClr val="tx1"/>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1" y="2180497"/>
            <a:ext cx="5046133" cy="1013800"/>
          </a:xfrm>
        </p:spPr>
        <p:txBody>
          <a:bodyPr>
            <a:normAutofit/>
          </a:bodyPr>
          <a:lstStyle/>
          <a:p>
            <a:r>
              <a:rPr lang="en-US" sz="2500" dirty="0"/>
              <a:t>Why Ridesharing is good? </a:t>
            </a:r>
          </a:p>
        </p:txBody>
      </p:sp>
      <p:sp>
        <p:nvSpPr>
          <p:cNvPr id="4" name="Content Placeholder 2">
            <a:extLst>
              <a:ext uri="{FF2B5EF4-FFF2-40B4-BE49-F238E27FC236}">
                <a16:creationId xmlns:a16="http://schemas.microsoft.com/office/drawing/2014/main" id="{F9FE1566-28AE-3C40-BE59-6A99E9C10DE3}"/>
              </a:ext>
            </a:extLst>
          </p:cNvPr>
          <p:cNvSpPr txBox="1">
            <a:spLocks/>
          </p:cNvSpPr>
          <p:nvPr/>
        </p:nvSpPr>
        <p:spPr>
          <a:xfrm>
            <a:off x="759883" y="3032473"/>
            <a:ext cx="7806267" cy="17237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200" dirty="0"/>
              <a:t>able to transport people to and from anywhere</a:t>
            </a:r>
          </a:p>
          <a:p>
            <a:r>
              <a:rPr lang="en-US" sz="2200" dirty="0"/>
              <a:t>reducing traffic congestion and parking demand</a:t>
            </a:r>
          </a:p>
          <a:p>
            <a:r>
              <a:rPr lang="en-US" sz="2200" dirty="0"/>
              <a:t>eliminate vehicle emissions and creates less stressful commutes</a:t>
            </a:r>
          </a:p>
        </p:txBody>
      </p:sp>
      <p:sp>
        <p:nvSpPr>
          <p:cNvPr id="5" name="Content Placeholder 2">
            <a:extLst>
              <a:ext uri="{FF2B5EF4-FFF2-40B4-BE49-F238E27FC236}">
                <a16:creationId xmlns:a16="http://schemas.microsoft.com/office/drawing/2014/main" id="{5B627075-54B6-E543-BABA-AA918FEB8947}"/>
              </a:ext>
            </a:extLst>
          </p:cNvPr>
          <p:cNvSpPr txBox="1">
            <a:spLocks/>
          </p:cNvSpPr>
          <p:nvPr/>
        </p:nvSpPr>
        <p:spPr>
          <a:xfrm>
            <a:off x="581191" y="4733498"/>
            <a:ext cx="4397208" cy="87474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sz="2500" dirty="0"/>
          </a:p>
          <a:p>
            <a:r>
              <a:rPr lang="en-US" sz="2500" dirty="0"/>
              <a:t>How IoT helps? </a:t>
            </a:r>
          </a:p>
        </p:txBody>
      </p:sp>
      <p:pic>
        <p:nvPicPr>
          <p:cNvPr id="6" name="Picture 2" descr="Mayors welcome rideshare expansion into Pitt Meadows and Maple Ridge –  Maple Ridge News">
            <a:extLst>
              <a:ext uri="{FF2B5EF4-FFF2-40B4-BE49-F238E27FC236}">
                <a16:creationId xmlns:a16="http://schemas.microsoft.com/office/drawing/2014/main" id="{286EA33A-DF32-6C4B-A916-E40B79213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150" y="2432165"/>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2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a:t>How </a:t>
            </a:r>
            <a:r>
              <a:rPr lang="en-US" dirty="0" err="1"/>
              <a:t>iOT</a:t>
            </a:r>
            <a:r>
              <a:rPr lang="en-US" dirty="0"/>
              <a:t> improves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t>Assisted Driving</a:t>
            </a:r>
          </a:p>
          <a:p>
            <a:r>
              <a:rPr lang="en-US" sz="2200" dirty="0"/>
              <a:t>Dynamic Navigation</a:t>
            </a:r>
          </a:p>
          <a:p>
            <a:r>
              <a:rPr lang="en-US" sz="2200" dirty="0"/>
              <a:t>Optimized Maintenance</a:t>
            </a:r>
          </a:p>
          <a:p>
            <a:r>
              <a:rPr lang="en-US" sz="2200" dirty="0"/>
              <a:t>Expanded Ridesharing</a:t>
            </a:r>
          </a:p>
          <a:p>
            <a:r>
              <a:rPr lang="en-US" sz="2200" dirty="0"/>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31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2" y="2180496"/>
            <a:ext cx="6412275" cy="681237"/>
          </a:xfrm>
        </p:spPr>
        <p:txBody>
          <a:bodyPr>
            <a:normAutofit/>
          </a:bodyPr>
          <a:lstStyle/>
          <a:p>
            <a:r>
              <a:rPr lang="en-US" sz="2500" dirty="0"/>
              <a:t>What are the problems of ridesharing? </a:t>
            </a:r>
          </a:p>
        </p:txBody>
      </p:sp>
      <p:pic>
        <p:nvPicPr>
          <p:cNvPr id="13314" name="Picture 2" descr="Mayors welcome rideshare expansion into Pitt Meadows and Maple Ridge –  Maple Ridge News">
            <a:extLst>
              <a:ext uri="{FF2B5EF4-FFF2-40B4-BE49-F238E27FC236}">
                <a16:creationId xmlns:a16="http://schemas.microsoft.com/office/drawing/2014/main" id="{DBBF5376-7F18-7C40-885B-FD1591A5E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617" y="218049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C5E831-9471-704B-9C05-B62DD6CCCD78}"/>
              </a:ext>
            </a:extLst>
          </p:cNvPr>
          <p:cNvSpPr txBox="1">
            <a:spLocks/>
          </p:cNvSpPr>
          <p:nvPr/>
        </p:nvSpPr>
        <p:spPr>
          <a:xfrm>
            <a:off x="759883" y="2985654"/>
            <a:ext cx="6572250" cy="10106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Safety of rider and driver</a:t>
            </a:r>
          </a:p>
        </p:txBody>
      </p:sp>
      <p:sp>
        <p:nvSpPr>
          <p:cNvPr id="7" name="TextBox 6">
            <a:extLst>
              <a:ext uri="{FF2B5EF4-FFF2-40B4-BE49-F238E27FC236}">
                <a16:creationId xmlns:a16="http://schemas.microsoft.com/office/drawing/2014/main" id="{4447F53D-8DA4-B94E-80EC-5C3F50983448}"/>
              </a:ext>
            </a:extLst>
          </p:cNvPr>
          <p:cNvSpPr txBox="1"/>
          <p:nvPr/>
        </p:nvSpPr>
        <p:spPr>
          <a:xfrm>
            <a:off x="998008" y="3762099"/>
            <a:ext cx="6096000" cy="430887"/>
          </a:xfrm>
          <a:prstGeom prst="rect">
            <a:avLst/>
          </a:prstGeom>
          <a:noFill/>
        </p:spPr>
        <p:txBody>
          <a:bodyPr wrap="square">
            <a:spAutoFit/>
          </a:bodyPr>
          <a:lstStyle/>
          <a:p>
            <a:r>
              <a:rPr lang="en-US" sz="2200" dirty="0"/>
              <a:t>Possible solutions:  phone vibration study</a:t>
            </a:r>
          </a:p>
        </p:txBody>
      </p:sp>
      <p:pic>
        <p:nvPicPr>
          <p:cNvPr id="13316" name="Picture 4" descr="The Best Car Phone Mounts for 2022 | PCMag">
            <a:extLst>
              <a:ext uri="{FF2B5EF4-FFF2-40B4-BE49-F238E27FC236}">
                <a16:creationId xmlns:a16="http://schemas.microsoft.com/office/drawing/2014/main" id="{4D68C4A2-2309-2041-82F9-59E11C85A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008" y="4504596"/>
            <a:ext cx="3286125" cy="218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4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Expanded Ridesharing</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581192" y="2180496"/>
            <a:ext cx="6412275" cy="681237"/>
          </a:xfrm>
        </p:spPr>
        <p:txBody>
          <a:bodyPr>
            <a:normAutofit/>
          </a:bodyPr>
          <a:lstStyle/>
          <a:p>
            <a:r>
              <a:rPr lang="en-US" sz="2500" dirty="0"/>
              <a:t>What are the problems of ridesharing? </a:t>
            </a:r>
          </a:p>
        </p:txBody>
      </p:sp>
      <p:pic>
        <p:nvPicPr>
          <p:cNvPr id="13314" name="Picture 2" descr="Mayors welcome rideshare expansion into Pitt Meadows and Maple Ridge –  Maple Ridge News">
            <a:extLst>
              <a:ext uri="{FF2B5EF4-FFF2-40B4-BE49-F238E27FC236}">
                <a16:creationId xmlns:a16="http://schemas.microsoft.com/office/drawing/2014/main" id="{DBBF5376-7F18-7C40-885B-FD1591A5E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617" y="218049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C5E831-9471-704B-9C05-B62DD6CCCD78}"/>
              </a:ext>
            </a:extLst>
          </p:cNvPr>
          <p:cNvSpPr txBox="1">
            <a:spLocks/>
          </p:cNvSpPr>
          <p:nvPr/>
        </p:nvSpPr>
        <p:spPr>
          <a:xfrm>
            <a:off x="759883" y="2985654"/>
            <a:ext cx="6572250" cy="137852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Fairness (rural area has no cars to pick up customers)</a:t>
            </a:r>
          </a:p>
        </p:txBody>
      </p:sp>
      <p:sp>
        <p:nvSpPr>
          <p:cNvPr id="7" name="TextBox 6">
            <a:extLst>
              <a:ext uri="{FF2B5EF4-FFF2-40B4-BE49-F238E27FC236}">
                <a16:creationId xmlns:a16="http://schemas.microsoft.com/office/drawing/2014/main" id="{4447F53D-8DA4-B94E-80EC-5C3F50983448}"/>
              </a:ext>
            </a:extLst>
          </p:cNvPr>
          <p:cNvSpPr txBox="1"/>
          <p:nvPr/>
        </p:nvSpPr>
        <p:spPr>
          <a:xfrm>
            <a:off x="998008" y="4364182"/>
            <a:ext cx="6096000" cy="430887"/>
          </a:xfrm>
          <a:prstGeom prst="rect">
            <a:avLst/>
          </a:prstGeom>
          <a:noFill/>
        </p:spPr>
        <p:txBody>
          <a:bodyPr wrap="square">
            <a:spAutoFit/>
          </a:bodyPr>
          <a:lstStyle/>
          <a:p>
            <a:r>
              <a:rPr lang="en-US" sz="2200" dirty="0"/>
              <a:t>Reward based reinforcement learning method</a:t>
            </a:r>
          </a:p>
        </p:txBody>
      </p:sp>
    </p:spTree>
    <p:extLst>
      <p:ext uri="{BB962C8B-B14F-4D97-AF65-F5344CB8AC3E}">
        <p14:creationId xmlns:p14="http://schemas.microsoft.com/office/powerpoint/2010/main" val="273971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b="1" dirty="0">
                <a:solidFill>
                  <a:schemeClr val="tx1"/>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4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Fleet Management</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a:xfrm>
            <a:off x="415636" y="2008798"/>
            <a:ext cx="11195172" cy="742813"/>
          </a:xfrm>
        </p:spPr>
        <p:txBody>
          <a:bodyPr>
            <a:noAutofit/>
          </a:bodyPr>
          <a:lstStyle/>
          <a:p>
            <a:pPr algn="just"/>
            <a:r>
              <a:rPr lang="en-US" sz="2200" dirty="0"/>
              <a:t>An IoT-enabled fleet management solution helps businesses gain competitive advantages by automating processes in a cloud-based platform and providing real-time visibility into everything that goes on in the field.</a:t>
            </a:r>
          </a:p>
        </p:txBody>
      </p:sp>
      <p:pic>
        <p:nvPicPr>
          <p:cNvPr id="17410" name="Picture 2" descr="Applications of IoT in Logistics for Fleet and Warehouse Management">
            <a:extLst>
              <a:ext uri="{FF2B5EF4-FFF2-40B4-BE49-F238E27FC236}">
                <a16:creationId xmlns:a16="http://schemas.microsoft.com/office/drawing/2014/main" id="{5C25D4E6-8329-CF49-B9E5-DB59BFD28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79" y="3199871"/>
            <a:ext cx="6628285" cy="295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76DB-F81D-CD43-93F8-4634BD8A722D}"/>
              </a:ext>
            </a:extLst>
          </p:cNvPr>
          <p:cNvSpPr>
            <a:spLocks noGrp="1"/>
          </p:cNvSpPr>
          <p:nvPr>
            <p:ph type="title"/>
          </p:nvPr>
        </p:nvSpPr>
        <p:spPr/>
        <p:txBody>
          <a:bodyPr/>
          <a:lstStyle/>
          <a:p>
            <a:r>
              <a:rPr lang="en-US" b="1" dirty="0"/>
              <a:t>Fleet Management</a:t>
            </a:r>
            <a:endParaRPr lang="en-US" dirty="0"/>
          </a:p>
        </p:txBody>
      </p:sp>
      <p:pic>
        <p:nvPicPr>
          <p:cNvPr id="1026" name="Picture 2" descr="An IoT-enabled fleet vehicle">
            <a:extLst>
              <a:ext uri="{FF2B5EF4-FFF2-40B4-BE49-F238E27FC236}">
                <a16:creationId xmlns:a16="http://schemas.microsoft.com/office/drawing/2014/main" id="{1A588946-08B8-C949-957D-DEC95CD1E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 t="18181" r="4571" b="10239"/>
          <a:stretch/>
        </p:blipFill>
        <p:spPr bwMode="auto">
          <a:xfrm>
            <a:off x="4589263" y="2327563"/>
            <a:ext cx="7602737" cy="4530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1BA6D1-0DC8-A44A-B8DC-1A116275E7CF}"/>
              </a:ext>
            </a:extLst>
          </p:cNvPr>
          <p:cNvSpPr txBox="1"/>
          <p:nvPr/>
        </p:nvSpPr>
        <p:spPr>
          <a:xfrm>
            <a:off x="296486" y="1925387"/>
            <a:ext cx="4884843" cy="3385542"/>
          </a:xfrm>
          <a:prstGeom prst="rect">
            <a:avLst/>
          </a:prstGeom>
          <a:noFill/>
        </p:spPr>
        <p:txBody>
          <a:bodyPr wrap="square" rtlCol="0">
            <a:spAutoFit/>
          </a:bodyPr>
          <a:lstStyle/>
          <a:p>
            <a:pPr>
              <a:spcBef>
                <a:spcPts val="600"/>
              </a:spcBef>
            </a:pPr>
            <a:r>
              <a:rPr lang="en-US" sz="2200" b="1" dirty="0"/>
              <a:t>Examples</a:t>
            </a:r>
            <a:r>
              <a:rPr lang="en-US" sz="2200" dirty="0"/>
              <a:t>:</a:t>
            </a:r>
          </a:p>
          <a:p>
            <a:pPr>
              <a:spcBef>
                <a:spcPts val="600"/>
              </a:spcBef>
            </a:pPr>
            <a:r>
              <a:rPr lang="en-US" sz="2200" dirty="0"/>
              <a:t>1. UPS collects GPS &amp; IoT sensor </a:t>
            </a:r>
          </a:p>
          <a:p>
            <a:pPr>
              <a:spcBef>
                <a:spcPts val="600"/>
              </a:spcBef>
            </a:pPr>
            <a:r>
              <a:rPr lang="en-US" sz="2200" dirty="0"/>
              <a:t>to minimize the number of fixes</a:t>
            </a:r>
          </a:p>
          <a:p>
            <a:pPr>
              <a:spcBef>
                <a:spcPts val="600"/>
              </a:spcBef>
            </a:pPr>
            <a:endParaRPr lang="en-US" sz="500" dirty="0"/>
          </a:p>
          <a:p>
            <a:pPr>
              <a:spcBef>
                <a:spcPts val="600"/>
              </a:spcBef>
            </a:pPr>
            <a:r>
              <a:rPr lang="en-US" sz="2200" dirty="0"/>
              <a:t>2. Drivers’ driving habits:</a:t>
            </a:r>
          </a:p>
          <a:p>
            <a:pPr>
              <a:spcBef>
                <a:spcPts val="600"/>
              </a:spcBef>
            </a:pPr>
            <a:r>
              <a:rPr lang="en-US" sz="2200" dirty="0"/>
              <a:t>Aggressive or not</a:t>
            </a:r>
          </a:p>
          <a:p>
            <a:pPr>
              <a:spcBef>
                <a:spcPts val="600"/>
              </a:spcBef>
            </a:pPr>
            <a:endParaRPr lang="en-US" sz="500" dirty="0"/>
          </a:p>
          <a:p>
            <a:pPr>
              <a:spcBef>
                <a:spcPts val="600"/>
              </a:spcBef>
            </a:pPr>
            <a:r>
              <a:rPr lang="en-US" sz="2200" dirty="0"/>
              <a:t>3. Inventory and warehouse management</a:t>
            </a:r>
          </a:p>
          <a:p>
            <a:pPr>
              <a:spcBef>
                <a:spcPts val="600"/>
              </a:spcBef>
            </a:pPr>
            <a:endParaRPr lang="en-US" sz="500" dirty="0"/>
          </a:p>
          <a:p>
            <a:pPr>
              <a:spcBef>
                <a:spcPts val="600"/>
              </a:spcBef>
            </a:pPr>
            <a:r>
              <a:rPr lang="en-US" sz="2200" dirty="0"/>
              <a:t>4. Supply chain management</a:t>
            </a:r>
          </a:p>
        </p:txBody>
      </p:sp>
    </p:spTree>
    <p:extLst>
      <p:ext uri="{BB962C8B-B14F-4D97-AF65-F5344CB8AC3E}">
        <p14:creationId xmlns:p14="http://schemas.microsoft.com/office/powerpoint/2010/main" val="31200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11A0-27FD-4F48-A998-043242FA8EEC}"/>
              </a:ext>
            </a:extLst>
          </p:cNvPr>
          <p:cNvSpPr>
            <a:spLocks noGrp="1"/>
          </p:cNvSpPr>
          <p:nvPr>
            <p:ph type="title"/>
          </p:nvPr>
        </p:nvSpPr>
        <p:spPr/>
        <p:txBody>
          <a:bodyPr/>
          <a:lstStyle/>
          <a:p>
            <a:r>
              <a:rPr lang="en-US" b="1" dirty="0"/>
              <a:t>Fleet Management</a:t>
            </a:r>
            <a:endParaRPr lang="en-US" dirty="0"/>
          </a:p>
        </p:txBody>
      </p:sp>
      <p:sp>
        <p:nvSpPr>
          <p:cNvPr id="3" name="Content Placeholder 2">
            <a:extLst>
              <a:ext uri="{FF2B5EF4-FFF2-40B4-BE49-F238E27FC236}">
                <a16:creationId xmlns:a16="http://schemas.microsoft.com/office/drawing/2014/main" id="{108DA907-E178-E041-868F-8766528369CC}"/>
              </a:ext>
            </a:extLst>
          </p:cNvPr>
          <p:cNvSpPr>
            <a:spLocks noGrp="1"/>
          </p:cNvSpPr>
          <p:nvPr>
            <p:ph idx="1"/>
          </p:nvPr>
        </p:nvSpPr>
        <p:spPr/>
        <p:txBody>
          <a:bodyPr>
            <a:normAutofit/>
          </a:bodyPr>
          <a:lstStyle/>
          <a:p>
            <a:r>
              <a:rPr lang="en-US" sz="2500" b="1" dirty="0"/>
              <a:t>Possible topics:</a:t>
            </a:r>
          </a:p>
          <a:p>
            <a:r>
              <a:rPr lang="en-US" sz="2200" dirty="0"/>
              <a:t>Supply chain shortage</a:t>
            </a:r>
          </a:p>
          <a:p>
            <a:r>
              <a:rPr lang="en-US" sz="2200" dirty="0"/>
              <a:t>Security and Privacy</a:t>
            </a:r>
          </a:p>
          <a:p>
            <a:pPr marL="0" indent="0">
              <a:buNone/>
            </a:pPr>
            <a:endParaRPr lang="en-US" sz="2200" dirty="0"/>
          </a:p>
        </p:txBody>
      </p:sp>
    </p:spTree>
    <p:extLst>
      <p:ext uri="{BB962C8B-B14F-4D97-AF65-F5344CB8AC3E}">
        <p14:creationId xmlns:p14="http://schemas.microsoft.com/office/powerpoint/2010/main" val="131626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9DEA-E1BF-9D4A-BBAF-E313AA943520}"/>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050DAFCC-6CD7-C946-AD0F-2C7D569F2175}"/>
              </a:ext>
            </a:extLst>
          </p:cNvPr>
          <p:cNvSpPr>
            <a:spLocks noGrp="1"/>
          </p:cNvSpPr>
          <p:nvPr>
            <p:ph idx="1"/>
          </p:nvPr>
        </p:nvSpPr>
        <p:spPr/>
        <p:txBody>
          <a:bodyPr>
            <a:normAutofit/>
          </a:bodyPr>
          <a:lstStyle/>
          <a:p>
            <a:r>
              <a:rPr lang="en-US" sz="3000" dirty="0"/>
              <a:t>Reinforcement Learning</a:t>
            </a:r>
          </a:p>
        </p:txBody>
      </p:sp>
    </p:spTree>
    <p:extLst>
      <p:ext uri="{BB962C8B-B14F-4D97-AF65-F5344CB8AC3E}">
        <p14:creationId xmlns:p14="http://schemas.microsoft.com/office/powerpoint/2010/main" val="34775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6B07CD-68B8-E643-B04A-2124BE1ED13A}"/>
              </a:ext>
            </a:extLst>
          </p:cNvPr>
          <p:cNvSpPr>
            <a:spLocks noGrp="1" noChangeArrowheads="1"/>
          </p:cNvSpPr>
          <p:nvPr>
            <p:ph type="title"/>
          </p:nvPr>
        </p:nvSpPr>
        <p:spPr/>
        <p:txBody>
          <a:bodyPr/>
          <a:lstStyle/>
          <a:p>
            <a:r>
              <a:rPr lang="en-US" altLang="en-US"/>
              <a:t>Previous Lectures</a:t>
            </a:r>
          </a:p>
        </p:txBody>
      </p:sp>
      <p:sp>
        <p:nvSpPr>
          <p:cNvPr id="3075" name="Rectangle 3">
            <a:extLst>
              <a:ext uri="{FF2B5EF4-FFF2-40B4-BE49-F238E27FC236}">
                <a16:creationId xmlns:a16="http://schemas.microsoft.com/office/drawing/2014/main" id="{3F31DCB8-2A91-E245-9F7E-E05998A015AF}"/>
              </a:ext>
            </a:extLst>
          </p:cNvPr>
          <p:cNvSpPr>
            <a:spLocks noGrp="1" noChangeArrowheads="1"/>
          </p:cNvSpPr>
          <p:nvPr>
            <p:ph type="body" idx="1"/>
          </p:nvPr>
        </p:nvSpPr>
        <p:spPr>
          <a:xfrm>
            <a:off x="581192" y="2477541"/>
            <a:ext cx="11029615" cy="3678303"/>
          </a:xfrm>
        </p:spPr>
        <p:txBody>
          <a:bodyPr>
            <a:noAutofit/>
          </a:bodyPr>
          <a:lstStyle/>
          <a:p>
            <a:r>
              <a:rPr lang="en-US" altLang="en-US" sz="2000" dirty="0"/>
              <a:t>Supervised learning</a:t>
            </a:r>
          </a:p>
          <a:p>
            <a:pPr lvl="1"/>
            <a:r>
              <a:rPr lang="en-US" altLang="en-US" sz="2000" dirty="0"/>
              <a:t>classification, regression</a:t>
            </a:r>
          </a:p>
          <a:p>
            <a:pPr lvl="1"/>
            <a:endParaRPr lang="en-US" altLang="en-US" sz="2000" dirty="0"/>
          </a:p>
          <a:p>
            <a:r>
              <a:rPr lang="en-US" altLang="en-US" sz="2000" dirty="0"/>
              <a:t>Unsupervised learning</a:t>
            </a:r>
          </a:p>
          <a:p>
            <a:pPr lvl="1"/>
            <a:r>
              <a:rPr lang="en-US" altLang="en-US" sz="2000" dirty="0"/>
              <a:t>clustering</a:t>
            </a:r>
          </a:p>
          <a:p>
            <a:pPr lvl="1"/>
            <a:endParaRPr lang="en-US" altLang="en-US" sz="2000" dirty="0"/>
          </a:p>
          <a:p>
            <a:r>
              <a:rPr lang="en-US" altLang="en-US" sz="2000" dirty="0"/>
              <a:t>Reinforcement learning</a:t>
            </a:r>
          </a:p>
          <a:p>
            <a:pPr lvl="1"/>
            <a:r>
              <a:rPr lang="en-US" altLang="en-US" sz="2000" dirty="0"/>
              <a:t>more general than supervised/unsupervised learning</a:t>
            </a:r>
          </a:p>
          <a:p>
            <a:pPr lvl="1"/>
            <a:r>
              <a:rPr lang="en-US" altLang="en-US" sz="2000" dirty="0"/>
              <a:t>learn from interaction w/ environment to achieve a goal</a:t>
            </a:r>
            <a:endParaRPr lang="en-US" altLang="en-US" sz="2000" dirty="0">
              <a:latin typeface="cmsy10" pitchFamily="34" charset="0"/>
            </a:endParaRPr>
          </a:p>
          <a:p>
            <a:pPr lvl="1"/>
            <a:endParaRPr lang="en-US" altLang="en-US" sz="2000" dirty="0"/>
          </a:p>
        </p:txBody>
      </p:sp>
      <p:grpSp>
        <p:nvGrpSpPr>
          <p:cNvPr id="2" name="Group 1">
            <a:extLst>
              <a:ext uri="{FF2B5EF4-FFF2-40B4-BE49-F238E27FC236}">
                <a16:creationId xmlns:a16="http://schemas.microsoft.com/office/drawing/2014/main" id="{F34519D8-8F7A-284D-BCC1-F02F308FA5EF}"/>
              </a:ext>
            </a:extLst>
          </p:cNvPr>
          <p:cNvGrpSpPr/>
          <p:nvPr/>
        </p:nvGrpSpPr>
        <p:grpSpPr>
          <a:xfrm>
            <a:off x="7707138" y="4392881"/>
            <a:ext cx="3903669" cy="1143000"/>
            <a:chOff x="6764448" y="4274128"/>
            <a:chExt cx="3903669" cy="1143000"/>
          </a:xfrm>
        </p:grpSpPr>
        <p:sp>
          <p:nvSpPr>
            <p:cNvPr id="3076" name="Rectangle 4">
              <a:extLst>
                <a:ext uri="{FF2B5EF4-FFF2-40B4-BE49-F238E27FC236}">
                  <a16:creationId xmlns:a16="http://schemas.microsoft.com/office/drawing/2014/main" id="{401D1FA7-7EBF-B842-BD05-FE9E1B3051F5}"/>
                </a:ext>
              </a:extLst>
            </p:cNvPr>
            <p:cNvSpPr>
              <a:spLocks noChangeArrowheads="1"/>
            </p:cNvSpPr>
            <p:nvPr/>
          </p:nvSpPr>
          <p:spPr bwMode="auto">
            <a:xfrm>
              <a:off x="8180120" y="4274128"/>
              <a:ext cx="12954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latin typeface="Trebuchet MS" panose="020B0703020202090204" pitchFamily="34" charset="0"/>
                </a:rPr>
                <a:t>environment</a:t>
              </a:r>
            </a:p>
          </p:txBody>
        </p:sp>
        <p:sp>
          <p:nvSpPr>
            <p:cNvPr id="3077" name="Rectangle 5">
              <a:extLst>
                <a:ext uri="{FF2B5EF4-FFF2-40B4-BE49-F238E27FC236}">
                  <a16:creationId xmlns:a16="http://schemas.microsoft.com/office/drawing/2014/main" id="{1141321C-610B-034A-BEF7-E524A239F23A}"/>
                </a:ext>
              </a:extLst>
            </p:cNvPr>
            <p:cNvSpPr>
              <a:spLocks noChangeArrowheads="1"/>
            </p:cNvSpPr>
            <p:nvPr/>
          </p:nvSpPr>
          <p:spPr bwMode="auto">
            <a:xfrm>
              <a:off x="8484920" y="5036128"/>
              <a:ext cx="6858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8" name="AutoShape 6">
              <a:extLst>
                <a:ext uri="{FF2B5EF4-FFF2-40B4-BE49-F238E27FC236}">
                  <a16:creationId xmlns:a16="http://schemas.microsoft.com/office/drawing/2014/main" id="{8EB84664-E331-AE4E-A8A7-050E892A7BB1}"/>
                </a:ext>
              </a:extLst>
            </p:cNvPr>
            <p:cNvCxnSpPr>
              <a:cxnSpLocks noChangeShapeType="1"/>
              <a:stCxn id="3077" idx="3"/>
              <a:endCxn id="3076" idx="3"/>
            </p:cNvCxnSpPr>
            <p:nvPr/>
          </p:nvCxnSpPr>
          <p:spPr bwMode="auto">
            <a:xfrm flipV="1">
              <a:off x="9170720" y="4464628"/>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 name="AutoShape 7">
              <a:extLst>
                <a:ext uri="{FF2B5EF4-FFF2-40B4-BE49-F238E27FC236}">
                  <a16:creationId xmlns:a16="http://schemas.microsoft.com/office/drawing/2014/main" id="{8CAB923E-E8BD-F349-B8AB-6CD505644574}"/>
                </a:ext>
              </a:extLst>
            </p:cNvPr>
            <p:cNvCxnSpPr>
              <a:cxnSpLocks noChangeShapeType="1"/>
              <a:stCxn id="3076" idx="1"/>
              <a:endCxn id="3077" idx="1"/>
            </p:cNvCxnSpPr>
            <p:nvPr/>
          </p:nvCxnSpPr>
          <p:spPr bwMode="auto">
            <a:xfrm rot="10800000" flipH="1" flipV="1">
              <a:off x="8180120" y="4464628"/>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 name="Text Box 8">
              <a:extLst>
                <a:ext uri="{FF2B5EF4-FFF2-40B4-BE49-F238E27FC236}">
                  <a16:creationId xmlns:a16="http://schemas.microsoft.com/office/drawing/2014/main" id="{1B1A3C1D-1E48-6447-B0BA-FD4F9D68CFB6}"/>
                </a:ext>
              </a:extLst>
            </p:cNvPr>
            <p:cNvSpPr txBox="1">
              <a:spLocks noChangeArrowheads="1"/>
            </p:cNvSpPr>
            <p:nvPr/>
          </p:nvSpPr>
          <p:spPr bwMode="auto">
            <a:xfrm>
              <a:off x="9840646" y="4715453"/>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81" name="Text Box 9">
              <a:extLst>
                <a:ext uri="{FF2B5EF4-FFF2-40B4-BE49-F238E27FC236}">
                  <a16:creationId xmlns:a16="http://schemas.microsoft.com/office/drawing/2014/main" id="{59EADDBF-C5D5-CB46-AF01-6D32FB1DC60F}"/>
                </a:ext>
              </a:extLst>
            </p:cNvPr>
            <p:cNvSpPr txBox="1">
              <a:spLocks noChangeArrowheads="1"/>
            </p:cNvSpPr>
            <p:nvPr/>
          </p:nvSpPr>
          <p:spPr bwMode="auto">
            <a:xfrm>
              <a:off x="6764448" y="4655129"/>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2097602-0185-4E4F-B378-91663FC5F152}"/>
              </a:ext>
            </a:extLst>
          </p:cNvPr>
          <p:cNvSpPr>
            <a:spLocks noGrp="1" noChangeArrowheads="1"/>
          </p:cNvSpPr>
          <p:nvPr>
            <p:ph type="title"/>
          </p:nvPr>
        </p:nvSpPr>
        <p:spPr/>
        <p:txBody>
          <a:bodyPr/>
          <a:lstStyle/>
          <a:p>
            <a:r>
              <a:rPr lang="en-US" altLang="en-US"/>
              <a:t>Today</a:t>
            </a:r>
          </a:p>
        </p:txBody>
      </p:sp>
      <p:sp>
        <p:nvSpPr>
          <p:cNvPr id="6147" name="Rectangle 3">
            <a:extLst>
              <a:ext uri="{FF2B5EF4-FFF2-40B4-BE49-F238E27FC236}">
                <a16:creationId xmlns:a16="http://schemas.microsoft.com/office/drawing/2014/main" id="{5820CA52-2D51-0147-B2F6-2FCABF65E60A}"/>
              </a:ext>
            </a:extLst>
          </p:cNvPr>
          <p:cNvSpPr>
            <a:spLocks noGrp="1" noChangeArrowheads="1"/>
          </p:cNvSpPr>
          <p:nvPr>
            <p:ph type="body" idx="1"/>
          </p:nvPr>
        </p:nvSpPr>
        <p:spPr/>
        <p:txBody>
          <a:bodyPr>
            <a:noAutofit/>
          </a:bodyPr>
          <a:lstStyle/>
          <a:p>
            <a:r>
              <a:rPr lang="en-US" altLang="en-US" sz="2000" dirty="0"/>
              <a:t>examples</a:t>
            </a:r>
          </a:p>
          <a:p>
            <a:pPr lvl="2"/>
            <a:endParaRPr lang="en-US" altLang="en-US" sz="2000" dirty="0"/>
          </a:p>
          <a:p>
            <a:r>
              <a:rPr lang="en-US" altLang="en-US" sz="2000" dirty="0"/>
              <a:t>defining an RL problem</a:t>
            </a:r>
          </a:p>
          <a:p>
            <a:pPr lvl="1"/>
            <a:r>
              <a:rPr lang="en-US" altLang="en-US" sz="2000" dirty="0"/>
              <a:t>Markov Decision Processes</a:t>
            </a:r>
          </a:p>
          <a:p>
            <a:pPr lvl="2"/>
            <a:endParaRPr lang="en-US" altLang="en-US" sz="2000" dirty="0"/>
          </a:p>
          <a:p>
            <a:r>
              <a:rPr lang="en-US" altLang="en-US" sz="2000" dirty="0"/>
              <a:t>solving an RL problem</a:t>
            </a:r>
          </a:p>
          <a:p>
            <a:pPr lvl="1"/>
            <a:r>
              <a:rPr lang="en-US" altLang="en-US" sz="2000" dirty="0"/>
              <a:t>Dynamic Programming</a:t>
            </a:r>
          </a:p>
          <a:p>
            <a:pPr lvl="1"/>
            <a:r>
              <a:rPr lang="en-US" altLang="en-US" sz="2000" dirty="0"/>
              <a:t>Monte Carlo methods</a:t>
            </a:r>
          </a:p>
          <a:p>
            <a:pPr lvl="1"/>
            <a:r>
              <a:rPr lang="en-US" altLang="en-US" sz="2000" dirty="0"/>
              <a:t>Temporal-Difference learning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7710F4-A6AD-CB44-B3D1-81EE0E68631A}"/>
              </a:ext>
            </a:extLst>
          </p:cNvPr>
          <p:cNvSpPr>
            <a:spLocks noGrp="1" noChangeArrowheads="1"/>
          </p:cNvSpPr>
          <p:nvPr>
            <p:ph type="title"/>
          </p:nvPr>
        </p:nvSpPr>
        <p:spPr/>
        <p:txBody>
          <a:bodyPr/>
          <a:lstStyle/>
          <a:p>
            <a:r>
              <a:rPr lang="sk-SK" altLang="en-US"/>
              <a:t>Robot in a room</a:t>
            </a:r>
            <a:endParaRPr lang="en-US" altLang="en-US"/>
          </a:p>
        </p:txBody>
      </p:sp>
      <p:graphicFrame>
        <p:nvGraphicFramePr>
          <p:cNvPr id="7171" name="Group 3">
            <a:extLst>
              <a:ext uri="{FF2B5EF4-FFF2-40B4-BE49-F238E27FC236}">
                <a16:creationId xmlns:a16="http://schemas.microsoft.com/office/drawing/2014/main" id="{A504B3DE-91BF-8F45-8098-FDDE3A721812}"/>
              </a:ext>
            </a:extLst>
          </p:cNvPr>
          <p:cNvGraphicFramePr>
            <a:graphicFrameLocks noGrp="1"/>
          </p:cNvGraphicFramePr>
          <p:nvPr>
            <p:extLst>
              <p:ext uri="{D42A27DB-BD31-4B8C-83A1-F6EECF244321}">
                <p14:modId xmlns:p14="http://schemas.microsoft.com/office/powerpoint/2010/main" val="1541521975"/>
              </p:ext>
            </p:extLst>
          </p:nvPr>
        </p:nvGraphicFramePr>
        <p:xfrm>
          <a:off x="1981200" y="2016128"/>
          <a:ext cx="3715841" cy="2575720"/>
        </p:xfrm>
        <a:graphic>
          <a:graphicData uri="http://schemas.openxmlformats.org/drawingml/2006/table">
            <a:tbl>
              <a:tblPr/>
              <a:tblGrid>
                <a:gridCol w="928601">
                  <a:extLst>
                    <a:ext uri="{9D8B030D-6E8A-4147-A177-3AD203B41FA5}">
                      <a16:colId xmlns:a16="http://schemas.microsoft.com/office/drawing/2014/main" val="1902331582"/>
                    </a:ext>
                  </a:extLst>
                </a:gridCol>
                <a:gridCol w="930038">
                  <a:extLst>
                    <a:ext uri="{9D8B030D-6E8A-4147-A177-3AD203B41FA5}">
                      <a16:colId xmlns:a16="http://schemas.microsoft.com/office/drawing/2014/main" val="378762592"/>
                    </a:ext>
                  </a:extLst>
                </a:gridCol>
                <a:gridCol w="928601">
                  <a:extLst>
                    <a:ext uri="{9D8B030D-6E8A-4147-A177-3AD203B41FA5}">
                      <a16:colId xmlns:a16="http://schemas.microsoft.com/office/drawing/2014/main" val="3203050012"/>
                    </a:ext>
                  </a:extLst>
                </a:gridCol>
                <a:gridCol w="928601">
                  <a:extLst>
                    <a:ext uri="{9D8B030D-6E8A-4147-A177-3AD203B41FA5}">
                      <a16:colId xmlns:a16="http://schemas.microsoft.com/office/drawing/2014/main" val="3822528386"/>
                    </a:ext>
                  </a:extLst>
                </a:gridCol>
              </a:tblGrid>
              <a:tr h="85807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4394582"/>
                  </a:ext>
                </a:extLst>
              </a:tr>
              <a:tr h="85957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9174764"/>
                  </a:ext>
                </a:extLst>
              </a:tr>
              <a:tr h="85807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START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693378"/>
                  </a:ext>
                </a:extLst>
              </a:tr>
            </a:tbl>
          </a:graphicData>
        </a:graphic>
      </p:graphicFrame>
      <p:grpSp>
        <p:nvGrpSpPr>
          <p:cNvPr id="7193" name="Group 25">
            <a:extLst>
              <a:ext uri="{FF2B5EF4-FFF2-40B4-BE49-F238E27FC236}">
                <a16:creationId xmlns:a16="http://schemas.microsoft.com/office/drawing/2014/main" id="{657C57B4-F074-0641-879E-B0CF65706EB6}"/>
              </a:ext>
            </a:extLst>
          </p:cNvPr>
          <p:cNvGrpSpPr>
            <a:grpSpLocks/>
          </p:cNvGrpSpPr>
          <p:nvPr/>
        </p:nvGrpSpPr>
        <p:grpSpPr bwMode="auto">
          <a:xfrm>
            <a:off x="9706768" y="3032918"/>
            <a:ext cx="1008063" cy="792163"/>
            <a:chOff x="3878" y="1434"/>
            <a:chExt cx="635" cy="499"/>
          </a:xfrm>
        </p:grpSpPr>
        <p:sp>
          <p:nvSpPr>
            <p:cNvPr id="7194" name="Line 26">
              <a:extLst>
                <a:ext uri="{FF2B5EF4-FFF2-40B4-BE49-F238E27FC236}">
                  <a16:creationId xmlns:a16="http://schemas.microsoft.com/office/drawing/2014/main" id="{A0A48A17-3BED-A44D-8689-11A5A10CB65C}"/>
                </a:ext>
              </a:extLst>
            </p:cNvPr>
            <p:cNvSpPr>
              <a:spLocks noChangeShapeType="1"/>
            </p:cNvSpPr>
            <p:nvPr/>
          </p:nvSpPr>
          <p:spPr bwMode="auto">
            <a:xfrm flipV="1">
              <a:off x="4195" y="1434"/>
              <a:ext cx="0" cy="498"/>
            </a:xfrm>
            <a:prstGeom prst="line">
              <a:avLst/>
            </a:prstGeom>
            <a:noFill/>
            <a:ln w="152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5" name="Line 27">
              <a:extLst>
                <a:ext uri="{FF2B5EF4-FFF2-40B4-BE49-F238E27FC236}">
                  <a16:creationId xmlns:a16="http://schemas.microsoft.com/office/drawing/2014/main" id="{3EA82110-7DD5-7642-8CFA-539D2E6B303A}"/>
                </a:ext>
              </a:extLst>
            </p:cNvPr>
            <p:cNvSpPr>
              <a:spLocks noChangeShapeType="1"/>
            </p:cNvSpPr>
            <p:nvPr/>
          </p:nvSpPr>
          <p:spPr bwMode="auto">
            <a:xfrm>
              <a:off x="4195" y="1933"/>
              <a:ext cx="31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6" name="Line 28">
              <a:extLst>
                <a:ext uri="{FF2B5EF4-FFF2-40B4-BE49-F238E27FC236}">
                  <a16:creationId xmlns:a16="http://schemas.microsoft.com/office/drawing/2014/main" id="{64A7FDF1-CBCE-3044-8F70-06BC1AD1F647}"/>
                </a:ext>
              </a:extLst>
            </p:cNvPr>
            <p:cNvSpPr>
              <a:spLocks noChangeShapeType="1"/>
            </p:cNvSpPr>
            <p:nvPr/>
          </p:nvSpPr>
          <p:spPr bwMode="auto">
            <a:xfrm flipH="1">
              <a:off x="3878" y="1933"/>
              <a:ext cx="363"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197" name="Text Box 29">
            <a:extLst>
              <a:ext uri="{FF2B5EF4-FFF2-40B4-BE49-F238E27FC236}">
                <a16:creationId xmlns:a16="http://schemas.microsoft.com/office/drawing/2014/main" id="{DE830A94-454A-CA42-8036-ED44645696D3}"/>
              </a:ext>
            </a:extLst>
          </p:cNvPr>
          <p:cNvSpPr txBox="1">
            <a:spLocks noChangeArrowheads="1"/>
          </p:cNvSpPr>
          <p:nvPr/>
        </p:nvSpPr>
        <p:spPr bwMode="auto">
          <a:xfrm>
            <a:off x="7224385" y="2159400"/>
            <a:ext cx="3859212"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Trebuchet MS" panose="020B0703020202090204" pitchFamily="34" charset="0"/>
              </a:rPr>
              <a:t>actions: UP, DOWN, LEFT, RIGHT</a:t>
            </a:r>
          </a:p>
          <a:p>
            <a:endParaRPr lang="en-US" altLang="en-US" dirty="0">
              <a:latin typeface="Trebuchet MS" panose="020B0703020202090204" pitchFamily="34" charset="0"/>
            </a:endParaRPr>
          </a:p>
          <a:p>
            <a:endParaRPr lang="en-US" altLang="en-US" dirty="0">
              <a:latin typeface="Trebuchet MS" panose="020B0703020202090204" pitchFamily="34" charset="0"/>
            </a:endParaRPr>
          </a:p>
          <a:p>
            <a:r>
              <a:rPr lang="en-US" altLang="en-US" b="1" dirty="0">
                <a:latin typeface="Trebuchet MS" panose="020B0703020202090204" pitchFamily="34" charset="0"/>
              </a:rPr>
              <a:t>UP</a:t>
            </a:r>
          </a:p>
          <a:p>
            <a:endParaRPr lang="en-US" altLang="en-US" dirty="0">
              <a:latin typeface="Trebuchet MS" panose="020B0703020202090204" pitchFamily="34" charset="0"/>
            </a:endParaRPr>
          </a:p>
          <a:p>
            <a:r>
              <a:rPr lang="en-US" altLang="en-US" dirty="0">
                <a:latin typeface="Trebuchet MS" panose="020B0703020202090204" pitchFamily="34" charset="0"/>
              </a:rPr>
              <a:t>80% 	move UP</a:t>
            </a:r>
          </a:p>
          <a:p>
            <a:r>
              <a:rPr lang="en-US" altLang="en-US" dirty="0">
                <a:latin typeface="Trebuchet MS" panose="020B0703020202090204" pitchFamily="34" charset="0"/>
              </a:rPr>
              <a:t>10%	move LEFT</a:t>
            </a:r>
          </a:p>
          <a:p>
            <a:r>
              <a:rPr lang="en-US" altLang="en-US" dirty="0">
                <a:latin typeface="Trebuchet MS" panose="020B0703020202090204" pitchFamily="34" charset="0"/>
              </a:rPr>
              <a:t>10%	move RIGHT</a:t>
            </a:r>
          </a:p>
        </p:txBody>
      </p:sp>
      <p:sp>
        <p:nvSpPr>
          <p:cNvPr id="7198" name="Rectangle 30">
            <a:extLst>
              <a:ext uri="{FF2B5EF4-FFF2-40B4-BE49-F238E27FC236}">
                <a16:creationId xmlns:a16="http://schemas.microsoft.com/office/drawing/2014/main" id="{8EADDD09-82C3-1042-A84C-97AA14B5ED35}"/>
              </a:ext>
            </a:extLst>
          </p:cNvPr>
          <p:cNvSpPr>
            <a:spLocks noGrp="1" noChangeArrowheads="1"/>
          </p:cNvSpPr>
          <p:nvPr>
            <p:ph type="body" idx="1"/>
          </p:nvPr>
        </p:nvSpPr>
        <p:spPr>
          <a:xfrm>
            <a:off x="1981200" y="4437064"/>
            <a:ext cx="8229600" cy="2420937"/>
          </a:xfrm>
          <a:noFill/>
          <a:ln/>
        </p:spPr>
        <p:txBody>
          <a:bodyPr/>
          <a:lstStyle/>
          <a:p>
            <a:r>
              <a:rPr lang="en-US" altLang="en-US"/>
              <a:t>reward +1 at [4,3], -1 at [4,2]</a:t>
            </a:r>
          </a:p>
          <a:p>
            <a:r>
              <a:rPr lang="en-US" altLang="en-US"/>
              <a:t>reward -0.04 for each step</a:t>
            </a:r>
          </a:p>
          <a:p>
            <a:endParaRPr lang="en-US" altLang="en-US"/>
          </a:p>
          <a:p>
            <a:r>
              <a:rPr lang="en-US" altLang="en-US"/>
              <a:t>what’s the strategy to achieve max reward?</a:t>
            </a:r>
          </a:p>
          <a:p>
            <a:r>
              <a:rPr lang="en-US" altLang="en-US"/>
              <a:t>what if the actions were deterministic?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dirty="0"/>
              <a:t>Why </a:t>
            </a:r>
            <a:r>
              <a:rPr lang="en-US" dirty="0" err="1"/>
              <a:t>iot</a:t>
            </a:r>
            <a:r>
              <a:rPr lang="en-US" dirty="0"/>
              <a:t> in transportation</a:t>
            </a:r>
          </a:p>
        </p:txBody>
      </p:sp>
      <p:sp>
        <p:nvSpPr>
          <p:cNvPr id="3" name="Content Placeholder 2">
            <a:extLst>
              <a:ext uri="{FF2B5EF4-FFF2-40B4-BE49-F238E27FC236}">
                <a16:creationId xmlns:a16="http://schemas.microsoft.com/office/drawing/2014/main" id="{A524D233-62F1-8843-BA8C-D947E0AACED6}"/>
              </a:ext>
            </a:extLst>
          </p:cNvPr>
          <p:cNvSpPr>
            <a:spLocks noGrp="1"/>
          </p:cNvSpPr>
          <p:nvPr>
            <p:ph idx="1"/>
          </p:nvPr>
        </p:nvSpPr>
        <p:spPr/>
        <p:txBody>
          <a:bodyPr>
            <a:normAutofit/>
          </a:bodyPr>
          <a:lstStyle/>
          <a:p>
            <a:pPr algn="just"/>
            <a:r>
              <a:rPr lang="en-US" sz="2200" dirty="0"/>
              <a:t>The connected car market grew by </a:t>
            </a:r>
            <a:r>
              <a:rPr lang="en-US" sz="2200" dirty="0">
                <a:hlinkClick r:id="rId2"/>
              </a:rPr>
              <a:t>45% between 2018 and 2019</a:t>
            </a:r>
            <a:r>
              <a:rPr lang="en-US" sz="2200" dirty="0"/>
              <a:t> alone, with global shipments expected to pass 76 million units by 2023</a:t>
            </a:r>
          </a:p>
          <a:p>
            <a:pPr algn="just"/>
            <a:r>
              <a:rPr lang="en-US" sz="2200" dirty="0"/>
              <a:t> It won’t be too long before connected cars are the norm. When this shift does happen, roads will be a safer and more convenient place for everyone.</a:t>
            </a:r>
          </a:p>
          <a:p>
            <a:pPr algn="just"/>
            <a:endParaRPr lang="en-US" sz="2200" dirty="0"/>
          </a:p>
        </p:txBody>
      </p:sp>
    </p:spTree>
    <p:extLst>
      <p:ext uri="{BB962C8B-B14F-4D97-AF65-F5344CB8AC3E}">
        <p14:creationId xmlns:p14="http://schemas.microsoft.com/office/powerpoint/2010/main" val="254482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0978035-E61C-0446-A57B-9C360965EB3F}"/>
              </a:ext>
            </a:extLst>
          </p:cNvPr>
          <p:cNvSpPr>
            <a:spLocks noGrp="1" noChangeArrowheads="1"/>
          </p:cNvSpPr>
          <p:nvPr>
            <p:ph type="title"/>
          </p:nvPr>
        </p:nvSpPr>
        <p:spPr/>
        <p:txBody>
          <a:bodyPr/>
          <a:lstStyle/>
          <a:p>
            <a:r>
              <a:rPr lang="en-US" altLang="en-US"/>
              <a:t>Other examples</a:t>
            </a:r>
          </a:p>
        </p:txBody>
      </p:sp>
      <p:sp>
        <p:nvSpPr>
          <p:cNvPr id="5123" name="Rectangle 3">
            <a:extLst>
              <a:ext uri="{FF2B5EF4-FFF2-40B4-BE49-F238E27FC236}">
                <a16:creationId xmlns:a16="http://schemas.microsoft.com/office/drawing/2014/main" id="{1954F9A5-D2D2-A34C-9405-976ED640297F}"/>
              </a:ext>
            </a:extLst>
          </p:cNvPr>
          <p:cNvSpPr>
            <a:spLocks noGrp="1" noChangeArrowheads="1"/>
          </p:cNvSpPr>
          <p:nvPr>
            <p:ph type="body" idx="1"/>
          </p:nvPr>
        </p:nvSpPr>
        <p:spPr>
          <a:xfrm>
            <a:off x="581193" y="2398744"/>
            <a:ext cx="11029615" cy="3678303"/>
          </a:xfrm>
        </p:spPr>
        <p:txBody>
          <a:bodyPr>
            <a:noAutofit/>
          </a:bodyPr>
          <a:lstStyle/>
          <a:p>
            <a:r>
              <a:rPr lang="en-US" altLang="en-US" sz="2000" dirty="0" err="1"/>
              <a:t>CarPole</a:t>
            </a:r>
            <a:r>
              <a:rPr lang="en-US" altLang="en-US" sz="2000" dirty="0"/>
              <a:t>-balancing (simulate using open AI Gym)</a:t>
            </a:r>
          </a:p>
          <a:p>
            <a:endParaRPr lang="en-US" altLang="en-US" sz="500" dirty="0"/>
          </a:p>
          <a:p>
            <a:endParaRPr lang="en-US" altLang="en-US" sz="500" dirty="0"/>
          </a:p>
          <a:p>
            <a:r>
              <a:rPr lang="en-US" altLang="en-US" sz="2000" dirty="0"/>
              <a:t>no teacher who would say “good” or “bad”</a:t>
            </a:r>
          </a:p>
          <a:p>
            <a:pPr lvl="1"/>
            <a:r>
              <a:rPr lang="en-US" altLang="en-US" sz="2000" dirty="0"/>
              <a:t>is reward “10” good or bad?</a:t>
            </a:r>
          </a:p>
          <a:p>
            <a:pPr lvl="1"/>
            <a:r>
              <a:rPr lang="en-US" altLang="en-US" sz="2000" dirty="0"/>
              <a:t>rewards could be delayed</a:t>
            </a:r>
          </a:p>
          <a:p>
            <a:pPr lvl="1"/>
            <a:endParaRPr lang="en-US" altLang="en-US" sz="500" dirty="0"/>
          </a:p>
          <a:p>
            <a:pPr lvl="1"/>
            <a:endParaRPr lang="en-US" altLang="en-US" sz="500" dirty="0"/>
          </a:p>
          <a:p>
            <a:r>
              <a:rPr lang="en-US" altLang="en-US" sz="2000" dirty="0"/>
              <a:t>similar to control theory</a:t>
            </a:r>
          </a:p>
          <a:p>
            <a:pPr lvl="1"/>
            <a:r>
              <a:rPr lang="en-US" altLang="en-US" sz="2000" dirty="0"/>
              <a:t>more general, fewer constraints</a:t>
            </a:r>
          </a:p>
          <a:p>
            <a:pPr lvl="1"/>
            <a:endParaRPr lang="en-US" altLang="en-US" sz="500" dirty="0"/>
          </a:p>
          <a:p>
            <a:pPr lvl="1"/>
            <a:endParaRPr lang="en-US" altLang="en-US" sz="500" dirty="0"/>
          </a:p>
          <a:p>
            <a:r>
              <a:rPr lang="en-US" altLang="en-US" sz="2000" dirty="0"/>
              <a:t>explore the environment and learn from experience</a:t>
            </a:r>
          </a:p>
          <a:p>
            <a:pPr lvl="1"/>
            <a:r>
              <a:rPr lang="en-US" altLang="en-US" sz="2000" dirty="0"/>
              <a:t>not just blind search, try to be smart about it</a:t>
            </a:r>
          </a:p>
        </p:txBody>
      </p:sp>
      <p:grpSp>
        <p:nvGrpSpPr>
          <p:cNvPr id="5133" name="Group 13">
            <a:extLst>
              <a:ext uri="{FF2B5EF4-FFF2-40B4-BE49-F238E27FC236}">
                <a16:creationId xmlns:a16="http://schemas.microsoft.com/office/drawing/2014/main" id="{4F1E4728-8B9E-674E-87D2-C84D202A9BE8}"/>
              </a:ext>
            </a:extLst>
          </p:cNvPr>
          <p:cNvGrpSpPr>
            <a:grpSpLocks/>
          </p:cNvGrpSpPr>
          <p:nvPr/>
        </p:nvGrpSpPr>
        <p:grpSpPr bwMode="auto">
          <a:xfrm>
            <a:off x="6593177" y="2180496"/>
            <a:ext cx="3430587" cy="2152650"/>
            <a:chOff x="3408" y="528"/>
            <a:chExt cx="2161" cy="1356"/>
          </a:xfrm>
        </p:grpSpPr>
        <p:sp>
          <p:nvSpPr>
            <p:cNvPr id="5126" name="Freeform 6">
              <a:extLst>
                <a:ext uri="{FF2B5EF4-FFF2-40B4-BE49-F238E27FC236}">
                  <a16:creationId xmlns:a16="http://schemas.microsoft.com/office/drawing/2014/main" id="{D2EC2002-A35F-6246-8AC0-3C0B0A9EEACB}"/>
                </a:ext>
              </a:extLst>
            </p:cNvPr>
            <p:cNvSpPr>
              <a:spLocks/>
            </p:cNvSpPr>
            <p:nvPr/>
          </p:nvSpPr>
          <p:spPr bwMode="auto">
            <a:xfrm>
              <a:off x="3408" y="1689"/>
              <a:ext cx="2161" cy="195"/>
            </a:xfrm>
            <a:custGeom>
              <a:avLst/>
              <a:gdLst>
                <a:gd name="T0" fmla="*/ 0 w 2161"/>
                <a:gd name="T1" fmla="*/ 3 h 195"/>
                <a:gd name="T2" fmla="*/ 169 w 2161"/>
                <a:gd name="T3" fmla="*/ 3 h 195"/>
                <a:gd name="T4" fmla="*/ 169 w 2161"/>
                <a:gd name="T5" fmla="*/ 195 h 195"/>
                <a:gd name="T6" fmla="*/ 1945 w 2161"/>
                <a:gd name="T7" fmla="*/ 195 h 195"/>
                <a:gd name="T8" fmla="*/ 1945 w 2161"/>
                <a:gd name="T9" fmla="*/ 3 h 195"/>
                <a:gd name="T10" fmla="*/ 2161 w 2161"/>
                <a:gd name="T11" fmla="*/ 0 h 195"/>
              </a:gdLst>
              <a:ahLst/>
              <a:cxnLst>
                <a:cxn ang="0">
                  <a:pos x="T0" y="T1"/>
                </a:cxn>
                <a:cxn ang="0">
                  <a:pos x="T2" y="T3"/>
                </a:cxn>
                <a:cxn ang="0">
                  <a:pos x="T4" y="T5"/>
                </a:cxn>
                <a:cxn ang="0">
                  <a:pos x="T6" y="T7"/>
                </a:cxn>
                <a:cxn ang="0">
                  <a:pos x="T8" y="T9"/>
                </a:cxn>
                <a:cxn ang="0">
                  <a:pos x="T10" y="T11"/>
                </a:cxn>
              </a:cxnLst>
              <a:rect l="0" t="0" r="r" b="b"/>
              <a:pathLst>
                <a:path w="2161" h="195">
                  <a:moveTo>
                    <a:pt x="0" y="3"/>
                  </a:moveTo>
                  <a:lnTo>
                    <a:pt x="169" y="3"/>
                  </a:lnTo>
                  <a:lnTo>
                    <a:pt x="169" y="195"/>
                  </a:lnTo>
                  <a:lnTo>
                    <a:pt x="1945" y="195"/>
                  </a:lnTo>
                  <a:lnTo>
                    <a:pt x="1945" y="3"/>
                  </a:lnTo>
                  <a:lnTo>
                    <a:pt x="2161" y="0"/>
                  </a:lnTo>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8" name="Rectangle 8">
              <a:extLst>
                <a:ext uri="{FF2B5EF4-FFF2-40B4-BE49-F238E27FC236}">
                  <a16:creationId xmlns:a16="http://schemas.microsoft.com/office/drawing/2014/main" id="{08F1D218-EA71-8C4A-83C0-10FF093A34A0}"/>
                </a:ext>
              </a:extLst>
            </p:cNvPr>
            <p:cNvSpPr>
              <a:spLocks noChangeArrowheads="1"/>
            </p:cNvSpPr>
            <p:nvPr/>
          </p:nvSpPr>
          <p:spPr bwMode="auto">
            <a:xfrm>
              <a:off x="3865" y="1632"/>
              <a:ext cx="528" cy="192"/>
            </a:xfrm>
            <a:prstGeom prst="rect">
              <a:avLst/>
            </a:prstGeom>
            <a:solidFill>
              <a:srgbClr val="996633"/>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Oval 9">
              <a:extLst>
                <a:ext uri="{FF2B5EF4-FFF2-40B4-BE49-F238E27FC236}">
                  <a16:creationId xmlns:a16="http://schemas.microsoft.com/office/drawing/2014/main" id="{2259D976-D79A-4F4C-955F-0098FB9D30A8}"/>
                </a:ext>
              </a:extLst>
            </p:cNvPr>
            <p:cNvSpPr>
              <a:spLocks noChangeArrowheads="1"/>
            </p:cNvSpPr>
            <p:nvPr/>
          </p:nvSpPr>
          <p:spPr bwMode="auto">
            <a:xfrm>
              <a:off x="3913" y="1728"/>
              <a:ext cx="144" cy="144"/>
            </a:xfrm>
            <a:prstGeom prst="ellipse">
              <a:avLst/>
            </a:prstGeom>
            <a:solidFill>
              <a:srgbClr val="9966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Oval 10">
              <a:extLst>
                <a:ext uri="{FF2B5EF4-FFF2-40B4-BE49-F238E27FC236}">
                  <a16:creationId xmlns:a16="http://schemas.microsoft.com/office/drawing/2014/main" id="{71FA67B7-7DB5-CD49-B85C-B3416D11D14A}"/>
                </a:ext>
              </a:extLst>
            </p:cNvPr>
            <p:cNvSpPr>
              <a:spLocks noChangeArrowheads="1"/>
            </p:cNvSpPr>
            <p:nvPr/>
          </p:nvSpPr>
          <p:spPr bwMode="auto">
            <a:xfrm>
              <a:off x="4201" y="1728"/>
              <a:ext cx="144" cy="144"/>
            </a:xfrm>
            <a:prstGeom prst="ellipse">
              <a:avLst/>
            </a:prstGeom>
            <a:solidFill>
              <a:srgbClr val="9966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1" name="Line 11">
              <a:extLst>
                <a:ext uri="{FF2B5EF4-FFF2-40B4-BE49-F238E27FC236}">
                  <a16:creationId xmlns:a16="http://schemas.microsoft.com/office/drawing/2014/main" id="{ED9C7C1D-41A0-FA4C-981C-A90EF6425770}"/>
                </a:ext>
              </a:extLst>
            </p:cNvPr>
            <p:cNvSpPr>
              <a:spLocks noChangeShapeType="1"/>
            </p:cNvSpPr>
            <p:nvPr/>
          </p:nvSpPr>
          <p:spPr bwMode="auto">
            <a:xfrm flipV="1">
              <a:off x="4153" y="528"/>
              <a:ext cx="283" cy="105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2" name="Oval 12">
              <a:extLst>
                <a:ext uri="{FF2B5EF4-FFF2-40B4-BE49-F238E27FC236}">
                  <a16:creationId xmlns:a16="http://schemas.microsoft.com/office/drawing/2014/main" id="{FDA5E166-28B3-8345-93D8-270D34C0C04E}"/>
                </a:ext>
              </a:extLst>
            </p:cNvPr>
            <p:cNvSpPr>
              <a:spLocks noChangeArrowheads="1"/>
            </p:cNvSpPr>
            <p:nvPr/>
          </p:nvSpPr>
          <p:spPr bwMode="auto">
            <a:xfrm>
              <a:off x="4118" y="1574"/>
              <a:ext cx="58" cy="5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b="1" dirty="0">
                <a:solidFill>
                  <a:schemeClr val="tx1"/>
                </a:solidFill>
              </a:rPr>
              <a:t>Markov Decision Processes</a:t>
            </a:r>
          </a:p>
          <a:p>
            <a:pPr marL="306000" lvl="2" indent="-306000"/>
            <a:endParaRPr lang="en-US" altLang="en-US" sz="2000" b="1" dirty="0">
              <a:solidFill>
                <a:schemeClr val="tx1"/>
              </a:solidFill>
            </a:endParaRPr>
          </a:p>
          <a:p>
            <a:r>
              <a:rPr lang="en-US" altLang="en-US" sz="2000" dirty="0">
                <a:solidFill>
                  <a:schemeClr val="bg1">
                    <a:lumMod val="65000"/>
                  </a:schemeClr>
                </a:solidFill>
              </a:rPr>
              <a:t>solving an RL problem</a:t>
            </a:r>
          </a:p>
          <a:p>
            <a:pPr lvl="1"/>
            <a:r>
              <a:rPr lang="en-US" altLang="en-US" sz="2000" dirty="0">
                <a:solidFill>
                  <a:schemeClr val="bg1">
                    <a:lumMod val="65000"/>
                  </a:schemeClr>
                </a:solidFill>
              </a:rPr>
              <a:t>Dynamic Programming</a:t>
            </a:r>
          </a:p>
          <a:p>
            <a:pPr lvl="1"/>
            <a:r>
              <a:rPr lang="en-US" altLang="en-US" sz="2000" dirty="0">
                <a:solidFill>
                  <a:schemeClr val="bg1">
                    <a:lumMod val="65000"/>
                  </a:schemeClr>
                </a:solidFill>
              </a:rPr>
              <a:t>Monte Carlo methods</a:t>
            </a:r>
          </a:p>
          <a:p>
            <a:pPr lvl="1"/>
            <a:r>
              <a:rPr lang="en-US" altLang="en-US" sz="2000" dirty="0">
                <a:solidFill>
                  <a:schemeClr val="bg1">
                    <a:lumMod val="65000"/>
                  </a:schemeClr>
                </a:solidFill>
              </a:rPr>
              <a:t>Temporal-Difference learning</a:t>
            </a:r>
          </a:p>
        </p:txBody>
      </p:sp>
    </p:spTree>
    <p:extLst>
      <p:ext uri="{BB962C8B-B14F-4D97-AF65-F5344CB8AC3E}">
        <p14:creationId xmlns:p14="http://schemas.microsoft.com/office/powerpoint/2010/main" val="358047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3E99F7D-24C1-1C45-BF4A-390E706C826E}"/>
              </a:ext>
            </a:extLst>
          </p:cNvPr>
          <p:cNvSpPr>
            <a:spLocks noGrp="1" noChangeArrowheads="1"/>
          </p:cNvSpPr>
          <p:nvPr>
            <p:ph type="title"/>
          </p:nvPr>
        </p:nvSpPr>
        <p:spPr/>
        <p:txBody>
          <a:bodyPr/>
          <a:lstStyle/>
          <a:p>
            <a:r>
              <a:rPr lang="sk-SK" altLang="en-US"/>
              <a:t>Robot in a room</a:t>
            </a:r>
            <a:endParaRPr lang="en-US" altLang="en-US"/>
          </a:p>
        </p:txBody>
      </p:sp>
      <p:graphicFrame>
        <p:nvGraphicFramePr>
          <p:cNvPr id="22531" name="Group 3">
            <a:extLst>
              <a:ext uri="{FF2B5EF4-FFF2-40B4-BE49-F238E27FC236}">
                <a16:creationId xmlns:a16="http://schemas.microsoft.com/office/drawing/2014/main" id="{8C4C1B01-EE1D-B74F-840C-F2A7B6CD387C}"/>
              </a:ext>
            </a:extLst>
          </p:cNvPr>
          <p:cNvGraphicFramePr>
            <a:graphicFrameLocks noGrp="1"/>
          </p:cNvGraphicFramePr>
          <p:nvPr>
            <p:extLst>
              <p:ext uri="{D42A27DB-BD31-4B8C-83A1-F6EECF244321}">
                <p14:modId xmlns:p14="http://schemas.microsoft.com/office/powerpoint/2010/main" val="47025263"/>
              </p:ext>
            </p:extLst>
          </p:nvPr>
        </p:nvGraphicFramePr>
        <p:xfrm>
          <a:off x="1516064" y="2061368"/>
          <a:ext cx="3485428" cy="2420936"/>
        </p:xfrm>
        <a:graphic>
          <a:graphicData uri="http://schemas.openxmlformats.org/drawingml/2006/table">
            <a:tbl>
              <a:tblPr/>
              <a:tblGrid>
                <a:gridCol w="871020">
                  <a:extLst>
                    <a:ext uri="{9D8B030D-6E8A-4147-A177-3AD203B41FA5}">
                      <a16:colId xmlns:a16="http://schemas.microsoft.com/office/drawing/2014/main" val="4117923572"/>
                    </a:ext>
                  </a:extLst>
                </a:gridCol>
                <a:gridCol w="872368">
                  <a:extLst>
                    <a:ext uri="{9D8B030D-6E8A-4147-A177-3AD203B41FA5}">
                      <a16:colId xmlns:a16="http://schemas.microsoft.com/office/drawing/2014/main" val="2183418908"/>
                    </a:ext>
                  </a:extLst>
                </a:gridCol>
                <a:gridCol w="871020">
                  <a:extLst>
                    <a:ext uri="{9D8B030D-6E8A-4147-A177-3AD203B41FA5}">
                      <a16:colId xmlns:a16="http://schemas.microsoft.com/office/drawing/2014/main" val="2924385459"/>
                    </a:ext>
                  </a:extLst>
                </a:gridCol>
                <a:gridCol w="871020">
                  <a:extLst>
                    <a:ext uri="{9D8B030D-6E8A-4147-A177-3AD203B41FA5}">
                      <a16:colId xmlns:a16="http://schemas.microsoft.com/office/drawing/2014/main" val="1653809913"/>
                    </a:ext>
                  </a:extLst>
                </a:gridCol>
              </a:tblGrid>
              <a:tr h="80651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6503584"/>
                  </a:ext>
                </a:extLst>
              </a:tr>
              <a:tr h="807916">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3547722"/>
                  </a:ext>
                </a:extLst>
              </a:tr>
              <a:tr h="806510">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START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5314153"/>
                  </a:ext>
                </a:extLst>
              </a:tr>
            </a:tbl>
          </a:graphicData>
        </a:graphic>
      </p:graphicFrame>
      <p:grpSp>
        <p:nvGrpSpPr>
          <p:cNvPr id="22553" name="Group 25">
            <a:extLst>
              <a:ext uri="{FF2B5EF4-FFF2-40B4-BE49-F238E27FC236}">
                <a16:creationId xmlns:a16="http://schemas.microsoft.com/office/drawing/2014/main" id="{F84AA3CB-0251-D546-B72B-3382AFE3567C}"/>
              </a:ext>
            </a:extLst>
          </p:cNvPr>
          <p:cNvGrpSpPr>
            <a:grpSpLocks/>
          </p:cNvGrpSpPr>
          <p:nvPr/>
        </p:nvGrpSpPr>
        <p:grpSpPr bwMode="auto">
          <a:xfrm>
            <a:off x="8683770" y="3273999"/>
            <a:ext cx="1008063" cy="792163"/>
            <a:chOff x="3878" y="1434"/>
            <a:chExt cx="635" cy="499"/>
          </a:xfrm>
        </p:grpSpPr>
        <p:sp>
          <p:nvSpPr>
            <p:cNvPr id="22554" name="Line 26">
              <a:extLst>
                <a:ext uri="{FF2B5EF4-FFF2-40B4-BE49-F238E27FC236}">
                  <a16:creationId xmlns:a16="http://schemas.microsoft.com/office/drawing/2014/main" id="{4A61B751-B91B-084B-BF51-8C81AA04B239}"/>
                </a:ext>
              </a:extLst>
            </p:cNvPr>
            <p:cNvSpPr>
              <a:spLocks noChangeShapeType="1"/>
            </p:cNvSpPr>
            <p:nvPr/>
          </p:nvSpPr>
          <p:spPr bwMode="auto">
            <a:xfrm flipV="1">
              <a:off x="4195" y="1434"/>
              <a:ext cx="0" cy="498"/>
            </a:xfrm>
            <a:prstGeom prst="line">
              <a:avLst/>
            </a:prstGeom>
            <a:noFill/>
            <a:ln w="152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5" name="Line 27">
              <a:extLst>
                <a:ext uri="{FF2B5EF4-FFF2-40B4-BE49-F238E27FC236}">
                  <a16:creationId xmlns:a16="http://schemas.microsoft.com/office/drawing/2014/main" id="{D624DD73-046F-634F-A33D-C89C3F54C860}"/>
                </a:ext>
              </a:extLst>
            </p:cNvPr>
            <p:cNvSpPr>
              <a:spLocks noChangeShapeType="1"/>
            </p:cNvSpPr>
            <p:nvPr/>
          </p:nvSpPr>
          <p:spPr bwMode="auto">
            <a:xfrm>
              <a:off x="4195" y="1933"/>
              <a:ext cx="31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Line 28">
              <a:extLst>
                <a:ext uri="{FF2B5EF4-FFF2-40B4-BE49-F238E27FC236}">
                  <a16:creationId xmlns:a16="http://schemas.microsoft.com/office/drawing/2014/main" id="{4218C957-8ECB-4D4F-B1F8-6AAB5D87632A}"/>
                </a:ext>
              </a:extLst>
            </p:cNvPr>
            <p:cNvSpPr>
              <a:spLocks noChangeShapeType="1"/>
            </p:cNvSpPr>
            <p:nvPr/>
          </p:nvSpPr>
          <p:spPr bwMode="auto">
            <a:xfrm flipH="1">
              <a:off x="3878" y="1933"/>
              <a:ext cx="363"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557" name="Text Box 29">
            <a:extLst>
              <a:ext uri="{FF2B5EF4-FFF2-40B4-BE49-F238E27FC236}">
                <a16:creationId xmlns:a16="http://schemas.microsoft.com/office/drawing/2014/main" id="{B0FEE90E-8D0C-C046-B068-F39942BFD3BF}"/>
              </a:ext>
            </a:extLst>
          </p:cNvPr>
          <p:cNvSpPr txBox="1">
            <a:spLocks noChangeArrowheads="1"/>
          </p:cNvSpPr>
          <p:nvPr/>
        </p:nvSpPr>
        <p:spPr bwMode="auto">
          <a:xfrm>
            <a:off x="5832621" y="2279723"/>
            <a:ext cx="38592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Trebuchet MS" panose="020B0703020202090204" pitchFamily="34" charset="0"/>
              </a:rPr>
              <a:t>actions: UP, DOWN, LEFT, RIGHT</a:t>
            </a:r>
          </a:p>
          <a:p>
            <a:endParaRPr lang="en-US" altLang="en-US" dirty="0">
              <a:latin typeface="Trebuchet MS" panose="020B0703020202090204" pitchFamily="34" charset="0"/>
            </a:endParaRPr>
          </a:p>
          <a:p>
            <a:r>
              <a:rPr lang="en-US" altLang="en-US" b="1" dirty="0">
                <a:latin typeface="Trebuchet MS" panose="020B0703020202090204" pitchFamily="34" charset="0"/>
              </a:rPr>
              <a:t>UP</a:t>
            </a:r>
          </a:p>
          <a:p>
            <a:endParaRPr lang="en-US" altLang="en-US" dirty="0">
              <a:latin typeface="Trebuchet MS" panose="020B0703020202090204" pitchFamily="34" charset="0"/>
            </a:endParaRPr>
          </a:p>
          <a:p>
            <a:r>
              <a:rPr lang="en-US" altLang="en-US" dirty="0">
                <a:latin typeface="Trebuchet MS" panose="020B0703020202090204" pitchFamily="34" charset="0"/>
              </a:rPr>
              <a:t>80% 	move UP</a:t>
            </a:r>
          </a:p>
          <a:p>
            <a:r>
              <a:rPr lang="en-US" altLang="en-US" dirty="0">
                <a:latin typeface="Trebuchet MS" panose="020B0703020202090204" pitchFamily="34" charset="0"/>
              </a:rPr>
              <a:t>10%	move LEFT</a:t>
            </a:r>
          </a:p>
          <a:p>
            <a:r>
              <a:rPr lang="en-US" altLang="en-US" dirty="0">
                <a:latin typeface="Trebuchet MS" panose="020B0703020202090204" pitchFamily="34" charset="0"/>
              </a:rPr>
              <a:t>10%	move RIGHT</a:t>
            </a:r>
          </a:p>
          <a:p>
            <a:endParaRPr lang="en-US" altLang="en-US" dirty="0">
              <a:latin typeface="Trebuchet MS" panose="020B0703020202090204" pitchFamily="34" charset="0"/>
            </a:endParaRPr>
          </a:p>
          <a:p>
            <a:r>
              <a:rPr lang="en-US" altLang="en-US" dirty="0">
                <a:solidFill>
                  <a:srgbClr val="0066FF"/>
                </a:solidFill>
                <a:latin typeface="Trebuchet MS" panose="020B0703020202090204" pitchFamily="34" charset="0"/>
              </a:rPr>
              <a:t>reward +1 at [4,3], -1 at [4,2]</a:t>
            </a:r>
          </a:p>
          <a:p>
            <a:r>
              <a:rPr lang="en-US" altLang="en-US" dirty="0">
                <a:solidFill>
                  <a:srgbClr val="0066FF"/>
                </a:solidFill>
                <a:latin typeface="Trebuchet MS" panose="020B0703020202090204" pitchFamily="34" charset="0"/>
              </a:rPr>
              <a:t>reward -0.04 for each step</a:t>
            </a:r>
          </a:p>
        </p:txBody>
      </p:sp>
      <p:sp>
        <p:nvSpPr>
          <p:cNvPr id="22558" name="Rectangle 30">
            <a:extLst>
              <a:ext uri="{FF2B5EF4-FFF2-40B4-BE49-F238E27FC236}">
                <a16:creationId xmlns:a16="http://schemas.microsoft.com/office/drawing/2014/main" id="{EADE79ED-BF95-0A41-8F37-B5078B5C2CAE}"/>
              </a:ext>
            </a:extLst>
          </p:cNvPr>
          <p:cNvSpPr>
            <a:spLocks noGrp="1" noChangeArrowheads="1"/>
          </p:cNvSpPr>
          <p:nvPr>
            <p:ph type="body" idx="1"/>
          </p:nvPr>
        </p:nvSpPr>
        <p:spPr>
          <a:xfrm>
            <a:off x="1981200" y="4437064"/>
            <a:ext cx="8229600" cy="2420937"/>
          </a:xfrm>
          <a:noFill/>
          <a:ln/>
        </p:spPr>
        <p:txBody>
          <a:bodyPr>
            <a:normAutofit/>
          </a:bodyPr>
          <a:lstStyle/>
          <a:p>
            <a:pPr>
              <a:spcBef>
                <a:spcPts val="0"/>
              </a:spcBef>
            </a:pPr>
            <a:r>
              <a:rPr lang="en-US" altLang="en-US" sz="2000" dirty="0"/>
              <a:t>states</a:t>
            </a:r>
          </a:p>
          <a:p>
            <a:pPr>
              <a:spcBef>
                <a:spcPts val="0"/>
              </a:spcBef>
            </a:pPr>
            <a:r>
              <a:rPr lang="en-US" altLang="en-US" sz="2000" dirty="0"/>
              <a:t>actions</a:t>
            </a:r>
          </a:p>
          <a:p>
            <a:pPr>
              <a:spcBef>
                <a:spcPts val="0"/>
              </a:spcBef>
            </a:pPr>
            <a:r>
              <a:rPr lang="en-US" altLang="en-US" sz="2000" dirty="0"/>
              <a:t>Rewards</a:t>
            </a:r>
          </a:p>
          <a:p>
            <a:pPr>
              <a:spcBef>
                <a:spcPts val="0"/>
              </a:spcBef>
            </a:pPr>
            <a:endParaRPr lang="en-US" altLang="en-US" sz="2000" dirty="0"/>
          </a:p>
          <a:p>
            <a:pPr>
              <a:spcBef>
                <a:spcPts val="0"/>
              </a:spcBef>
            </a:pPr>
            <a:r>
              <a:rPr lang="en-US" altLang="en-US" sz="2000" dirty="0"/>
              <a:t>what is the solution?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0699747-830E-D045-9A6F-97DF0D41B4C6}"/>
              </a:ext>
            </a:extLst>
          </p:cNvPr>
          <p:cNvSpPr>
            <a:spLocks noGrp="1" noChangeArrowheads="1"/>
          </p:cNvSpPr>
          <p:nvPr>
            <p:ph type="title"/>
          </p:nvPr>
        </p:nvSpPr>
        <p:spPr/>
        <p:txBody>
          <a:bodyPr/>
          <a:lstStyle/>
          <a:p>
            <a:r>
              <a:rPr lang="en-US" altLang="en-US"/>
              <a:t>Is this a solution?</a:t>
            </a:r>
          </a:p>
        </p:txBody>
      </p:sp>
      <p:graphicFrame>
        <p:nvGraphicFramePr>
          <p:cNvPr id="12291" name="Group 3">
            <a:extLst>
              <a:ext uri="{FF2B5EF4-FFF2-40B4-BE49-F238E27FC236}">
                <a16:creationId xmlns:a16="http://schemas.microsoft.com/office/drawing/2014/main" id="{EB018219-DED9-B04E-A33A-9F8F428B4D75}"/>
              </a:ext>
            </a:extLst>
          </p:cNvPr>
          <p:cNvGraphicFramePr>
            <a:graphicFrameLocks noGrp="1"/>
          </p:cNvGraphicFramePr>
          <p:nvPr>
            <p:extLst>
              <p:ext uri="{D42A27DB-BD31-4B8C-83A1-F6EECF244321}">
                <p14:modId xmlns:p14="http://schemas.microsoft.com/office/powerpoint/2010/main" val="2054197860"/>
              </p:ext>
            </p:extLst>
          </p:nvPr>
        </p:nvGraphicFramePr>
        <p:xfrm>
          <a:off x="6785987" y="2549237"/>
          <a:ext cx="4103687" cy="2735263"/>
        </p:xfrm>
        <a:graphic>
          <a:graphicData uri="http://schemas.openxmlformats.org/drawingml/2006/table">
            <a:tbl>
              <a:tblPr/>
              <a:tblGrid>
                <a:gridCol w="1025525">
                  <a:extLst>
                    <a:ext uri="{9D8B030D-6E8A-4147-A177-3AD203B41FA5}">
                      <a16:colId xmlns:a16="http://schemas.microsoft.com/office/drawing/2014/main" val="377976840"/>
                    </a:ext>
                  </a:extLst>
                </a:gridCol>
                <a:gridCol w="1027112">
                  <a:extLst>
                    <a:ext uri="{9D8B030D-6E8A-4147-A177-3AD203B41FA5}">
                      <a16:colId xmlns:a16="http://schemas.microsoft.com/office/drawing/2014/main" val="58916192"/>
                    </a:ext>
                  </a:extLst>
                </a:gridCol>
                <a:gridCol w="1025525">
                  <a:extLst>
                    <a:ext uri="{9D8B030D-6E8A-4147-A177-3AD203B41FA5}">
                      <a16:colId xmlns:a16="http://schemas.microsoft.com/office/drawing/2014/main" val="2761905570"/>
                    </a:ext>
                  </a:extLst>
                </a:gridCol>
                <a:gridCol w="1025525">
                  <a:extLst>
                    <a:ext uri="{9D8B030D-6E8A-4147-A177-3AD203B41FA5}">
                      <a16:colId xmlns:a16="http://schemas.microsoft.com/office/drawing/2014/main" val="1800740909"/>
                    </a:ext>
                  </a:extLst>
                </a:gridCol>
              </a:tblGrid>
              <a:tr h="91122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442640"/>
                  </a:ext>
                </a:extLst>
              </a:tr>
              <a:tr h="912813">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0066FF"/>
                          </a:solidFill>
                          <a:effectLst/>
                          <a:latin typeface="Trebuchet MS" panose="020B070302020209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0146106"/>
                  </a:ext>
                </a:extLst>
              </a:tr>
              <a:tr h="911225">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FF"/>
                          </a:solidFill>
                          <a:latin typeface="Trebuchet MS" panose="020B0703020202090204" pitchFamily="34" charset="0"/>
                          <a:cs typeface="Arial" panose="020B0604020202020204" pitchFamily="34" charset="0"/>
                        </a:defRPr>
                      </a:lvl1pPr>
                      <a:lvl2pPr>
                        <a:spcBef>
                          <a:spcPct val="20000"/>
                        </a:spcBef>
                        <a:defRPr>
                          <a:solidFill>
                            <a:schemeClr val="tx1"/>
                          </a:solidFill>
                          <a:latin typeface="Trebuchet MS" panose="020B0703020202090204" pitchFamily="34" charset="0"/>
                          <a:cs typeface="Arial" panose="020B0604020202020204" pitchFamily="34" charset="0"/>
                        </a:defRPr>
                      </a:lvl2pPr>
                      <a:lvl3pPr>
                        <a:spcBef>
                          <a:spcPct val="20000"/>
                        </a:spcBef>
                        <a:defRPr sz="1600">
                          <a:solidFill>
                            <a:schemeClr val="tx1"/>
                          </a:solidFill>
                          <a:latin typeface="Trebuchet MS" panose="020B0703020202090204" pitchFamily="34" charset="0"/>
                          <a:cs typeface="Arial" panose="020B0604020202020204" pitchFamily="34" charset="0"/>
                        </a:defRPr>
                      </a:lvl3pPr>
                      <a:lvl4pPr>
                        <a:spcBef>
                          <a:spcPct val="20000"/>
                        </a:spcBef>
                        <a:defRPr sz="1400">
                          <a:solidFill>
                            <a:schemeClr val="tx1"/>
                          </a:solidFill>
                          <a:latin typeface="Trebuchet MS" panose="020B0703020202090204" pitchFamily="34" charset="0"/>
                          <a:cs typeface="Arial" panose="020B0604020202020204" pitchFamily="34" charset="0"/>
                        </a:defRPr>
                      </a:lvl4pPr>
                      <a:lvl5pPr>
                        <a:spcBef>
                          <a:spcPct val="20000"/>
                        </a:spcBef>
                        <a:defRPr sz="1400">
                          <a:solidFill>
                            <a:schemeClr val="tx1"/>
                          </a:solidFill>
                          <a:latin typeface="Trebuchet MS" panose="020B0703020202090204" pitchFamily="34" charset="0"/>
                          <a:cs typeface="Arial" panose="020B0604020202020204" pitchFamily="34" charset="0"/>
                        </a:defRPr>
                      </a:lvl5pPr>
                      <a:lvl6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6pPr>
                      <a:lvl7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7pPr>
                      <a:lvl8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8pPr>
                      <a:lvl9pPr fontAlgn="base">
                        <a:spcBef>
                          <a:spcPct val="20000"/>
                        </a:spcBef>
                        <a:spcAft>
                          <a:spcPct val="0"/>
                        </a:spcAft>
                        <a:defRPr sz="1400">
                          <a:solidFill>
                            <a:schemeClr val="tx1"/>
                          </a:solidFill>
                          <a:latin typeface="Trebuchet MS" panose="020B070302020209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66FF"/>
                        </a:solidFill>
                        <a:effectLst/>
                        <a:latin typeface="Trebuchet MS" panose="020B070302020209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6488027"/>
                  </a:ext>
                </a:extLst>
              </a:tr>
            </a:tbl>
          </a:graphicData>
        </a:graphic>
      </p:graphicFrame>
      <p:sp>
        <p:nvSpPr>
          <p:cNvPr id="12314" name="Line 26">
            <a:extLst>
              <a:ext uri="{FF2B5EF4-FFF2-40B4-BE49-F238E27FC236}">
                <a16:creationId xmlns:a16="http://schemas.microsoft.com/office/drawing/2014/main" id="{C98AE89B-3311-F046-B019-CCE24C5E1322}"/>
              </a:ext>
            </a:extLst>
          </p:cNvPr>
          <p:cNvSpPr>
            <a:spLocks noChangeShapeType="1"/>
          </p:cNvSpPr>
          <p:nvPr/>
        </p:nvSpPr>
        <p:spPr bwMode="auto">
          <a:xfrm flipV="1">
            <a:off x="7020936" y="3020724"/>
            <a:ext cx="576262"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Line 27">
            <a:extLst>
              <a:ext uri="{FF2B5EF4-FFF2-40B4-BE49-F238E27FC236}">
                <a16:creationId xmlns:a16="http://schemas.microsoft.com/office/drawing/2014/main" id="{F6BC95C8-A4A7-064D-8436-5DD4689BD505}"/>
              </a:ext>
            </a:extLst>
          </p:cNvPr>
          <p:cNvSpPr>
            <a:spLocks noChangeShapeType="1"/>
          </p:cNvSpPr>
          <p:nvPr/>
        </p:nvSpPr>
        <p:spPr bwMode="auto">
          <a:xfrm flipV="1">
            <a:off x="7289223" y="4560599"/>
            <a:ext cx="0" cy="506412"/>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6" name="Line 28">
            <a:extLst>
              <a:ext uri="{FF2B5EF4-FFF2-40B4-BE49-F238E27FC236}">
                <a16:creationId xmlns:a16="http://schemas.microsoft.com/office/drawing/2014/main" id="{9D91F512-634A-7945-BE27-87808C9EFEFC}"/>
              </a:ext>
            </a:extLst>
          </p:cNvPr>
          <p:cNvSpPr>
            <a:spLocks noChangeShapeType="1"/>
          </p:cNvSpPr>
          <p:nvPr/>
        </p:nvSpPr>
        <p:spPr bwMode="auto">
          <a:xfrm flipV="1">
            <a:off x="8062336" y="3014374"/>
            <a:ext cx="576262"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0" name="Line 32">
            <a:extLst>
              <a:ext uri="{FF2B5EF4-FFF2-40B4-BE49-F238E27FC236}">
                <a16:creationId xmlns:a16="http://schemas.microsoft.com/office/drawing/2014/main" id="{3E466B75-A65D-134C-B4C2-FDA571215079}"/>
              </a:ext>
            </a:extLst>
          </p:cNvPr>
          <p:cNvSpPr>
            <a:spLocks noChangeShapeType="1"/>
          </p:cNvSpPr>
          <p:nvPr/>
        </p:nvSpPr>
        <p:spPr bwMode="auto">
          <a:xfrm flipV="1">
            <a:off x="9089449" y="3014374"/>
            <a:ext cx="576263" cy="0"/>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1" name="Line 33">
            <a:extLst>
              <a:ext uri="{FF2B5EF4-FFF2-40B4-BE49-F238E27FC236}">
                <a16:creationId xmlns:a16="http://schemas.microsoft.com/office/drawing/2014/main" id="{D047761B-58EA-4647-AAF1-40DF44A6E1E3}"/>
              </a:ext>
            </a:extLst>
          </p:cNvPr>
          <p:cNvSpPr>
            <a:spLocks noChangeShapeType="1"/>
          </p:cNvSpPr>
          <p:nvPr/>
        </p:nvSpPr>
        <p:spPr bwMode="auto">
          <a:xfrm flipV="1">
            <a:off x="7289223" y="3625562"/>
            <a:ext cx="0" cy="506413"/>
          </a:xfrm>
          <a:prstGeom prst="line">
            <a:avLst/>
          </a:prstGeom>
          <a:noFill/>
          <a:ln w="1270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Rectangle 35">
            <a:extLst>
              <a:ext uri="{FF2B5EF4-FFF2-40B4-BE49-F238E27FC236}">
                <a16:creationId xmlns:a16="http://schemas.microsoft.com/office/drawing/2014/main" id="{5481D41C-FF7B-0140-BEC5-A2DB03B3C7EA}"/>
              </a:ext>
            </a:extLst>
          </p:cNvPr>
          <p:cNvSpPr>
            <a:spLocks noGrp="1" noChangeArrowheads="1"/>
          </p:cNvSpPr>
          <p:nvPr>
            <p:ph type="body" idx="1"/>
          </p:nvPr>
        </p:nvSpPr>
        <p:spPr>
          <a:xfrm>
            <a:off x="581193" y="2180496"/>
            <a:ext cx="5514808" cy="3678303"/>
          </a:xfrm>
          <a:noFill/>
          <a:ln/>
        </p:spPr>
        <p:txBody>
          <a:bodyPr>
            <a:normAutofit/>
          </a:bodyPr>
          <a:lstStyle/>
          <a:p>
            <a:endParaRPr lang="en-US" altLang="en-US" sz="2200" dirty="0"/>
          </a:p>
          <a:p>
            <a:r>
              <a:rPr lang="en-US" altLang="en-US" sz="2200" dirty="0"/>
              <a:t>only if actions deterministic</a:t>
            </a:r>
          </a:p>
          <a:p>
            <a:pPr lvl="1"/>
            <a:r>
              <a:rPr lang="en-US" altLang="en-US" sz="2200" dirty="0"/>
              <a:t>not in this case (actions are stochastic)</a:t>
            </a:r>
          </a:p>
          <a:p>
            <a:pPr lvl="1"/>
            <a:endParaRPr lang="en-US" altLang="en-US" sz="2200" dirty="0"/>
          </a:p>
          <a:p>
            <a:r>
              <a:rPr lang="en-US" altLang="en-US" sz="2200" dirty="0"/>
              <a:t>solution/policy</a:t>
            </a:r>
          </a:p>
          <a:p>
            <a:pPr lvl="1"/>
            <a:r>
              <a:rPr lang="en-US" altLang="en-US" sz="2200" dirty="0"/>
              <a:t>mapping from each state to an action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0F122C4-6AE7-5B40-9BFC-3A4017A62C57}"/>
              </a:ext>
            </a:extLst>
          </p:cNvPr>
          <p:cNvSpPr>
            <a:spLocks noGrp="1" noChangeArrowheads="1"/>
          </p:cNvSpPr>
          <p:nvPr>
            <p:ph type="title"/>
          </p:nvPr>
        </p:nvSpPr>
        <p:spPr/>
        <p:txBody>
          <a:bodyPr/>
          <a:lstStyle/>
          <a:p>
            <a:r>
              <a:rPr lang="en-US" altLang="en-US"/>
              <a:t>Computing return from rewards</a:t>
            </a:r>
          </a:p>
        </p:txBody>
      </p:sp>
      <p:sp>
        <p:nvSpPr>
          <p:cNvPr id="21507" name="Rectangle 3">
            <a:extLst>
              <a:ext uri="{FF2B5EF4-FFF2-40B4-BE49-F238E27FC236}">
                <a16:creationId xmlns:a16="http://schemas.microsoft.com/office/drawing/2014/main" id="{8DBA6B43-B7C4-9B41-A149-FD64B1674489}"/>
              </a:ext>
            </a:extLst>
          </p:cNvPr>
          <p:cNvSpPr>
            <a:spLocks noGrp="1" noChangeArrowheads="1"/>
          </p:cNvSpPr>
          <p:nvPr>
            <p:ph type="body" idx="1"/>
          </p:nvPr>
        </p:nvSpPr>
        <p:spPr>
          <a:xfrm>
            <a:off x="581193" y="2477541"/>
            <a:ext cx="11029615" cy="3678303"/>
          </a:xfrm>
        </p:spPr>
        <p:txBody>
          <a:bodyPr>
            <a:noAutofit/>
          </a:bodyPr>
          <a:lstStyle/>
          <a:p>
            <a:r>
              <a:rPr lang="en-US" altLang="en-US" sz="2500" dirty="0">
                <a:solidFill>
                  <a:srgbClr val="0070C0"/>
                </a:solidFill>
              </a:rPr>
              <a:t>episodic (vs. continuing) tasks</a:t>
            </a:r>
          </a:p>
          <a:p>
            <a:pPr lvl="1"/>
            <a:r>
              <a:rPr lang="en-US" altLang="en-US" sz="2000" dirty="0"/>
              <a:t>“game over” after N steps</a:t>
            </a:r>
          </a:p>
          <a:p>
            <a:pPr lvl="1"/>
            <a:r>
              <a:rPr lang="en-US" altLang="en-US" sz="2000" dirty="0"/>
              <a:t>optimal policy depends on N; harder to analyze</a:t>
            </a:r>
          </a:p>
          <a:p>
            <a:pPr marL="0" indent="0">
              <a:buNone/>
            </a:pPr>
            <a:endParaRPr lang="en-US" altLang="en-US" sz="1000" dirty="0"/>
          </a:p>
          <a:p>
            <a:r>
              <a:rPr lang="en-US" altLang="en-US" sz="2500" dirty="0">
                <a:solidFill>
                  <a:srgbClr val="0070C0"/>
                </a:solidFill>
              </a:rPr>
              <a:t>additive rewards</a:t>
            </a:r>
          </a:p>
          <a:p>
            <a:pPr lvl="1"/>
            <a:r>
              <a:rPr lang="en-US" altLang="en-US" sz="2000" dirty="0"/>
              <a:t>V(s</a:t>
            </a:r>
            <a:r>
              <a:rPr lang="en-US" altLang="en-US" sz="2000" baseline="-25000" dirty="0"/>
              <a:t>0</a:t>
            </a:r>
            <a:r>
              <a:rPr lang="en-US" altLang="en-US" sz="2000" dirty="0"/>
              <a:t>, s</a:t>
            </a:r>
            <a:r>
              <a:rPr lang="en-US" altLang="en-US" sz="2000" baseline="-25000" dirty="0"/>
              <a:t>1</a:t>
            </a:r>
            <a:r>
              <a:rPr lang="en-US" altLang="en-US" sz="2000" dirty="0"/>
              <a:t>, …) = r(s</a:t>
            </a:r>
            <a:r>
              <a:rPr lang="en-US" altLang="en-US" sz="2000" baseline="-25000" dirty="0"/>
              <a:t>0</a:t>
            </a:r>
            <a:r>
              <a:rPr lang="en-US" altLang="en-US" sz="2000" dirty="0"/>
              <a:t>) + r(s</a:t>
            </a:r>
            <a:r>
              <a:rPr lang="en-US" altLang="en-US" sz="2000" baseline="-25000" dirty="0"/>
              <a:t>1</a:t>
            </a:r>
            <a:r>
              <a:rPr lang="en-US" altLang="en-US" sz="2000" dirty="0"/>
              <a:t>) + r(s</a:t>
            </a:r>
            <a:r>
              <a:rPr lang="en-US" altLang="en-US" sz="2000" baseline="-25000" dirty="0"/>
              <a:t>2</a:t>
            </a:r>
            <a:r>
              <a:rPr lang="en-US" altLang="en-US" sz="2000" dirty="0"/>
              <a:t>) + …</a:t>
            </a:r>
          </a:p>
          <a:p>
            <a:pPr lvl="1"/>
            <a:r>
              <a:rPr lang="en-US" altLang="en-US" sz="2000" dirty="0"/>
              <a:t>infinite value for continuing tasks</a:t>
            </a:r>
          </a:p>
          <a:p>
            <a:endParaRPr lang="en-US" altLang="en-US" sz="1000" dirty="0"/>
          </a:p>
          <a:p>
            <a:r>
              <a:rPr lang="en-US" altLang="en-US" sz="2500" dirty="0">
                <a:solidFill>
                  <a:srgbClr val="0070C0"/>
                </a:solidFill>
              </a:rPr>
              <a:t>discounted rewards</a:t>
            </a:r>
          </a:p>
          <a:p>
            <a:pPr lvl="1"/>
            <a:r>
              <a:rPr lang="en-US" altLang="en-US" sz="2000" dirty="0"/>
              <a:t>V(s</a:t>
            </a:r>
            <a:r>
              <a:rPr lang="en-US" altLang="en-US" sz="2000" baseline="-25000" dirty="0"/>
              <a:t>0</a:t>
            </a:r>
            <a:r>
              <a:rPr lang="en-US" altLang="en-US" sz="2000" dirty="0"/>
              <a:t>, s</a:t>
            </a:r>
            <a:r>
              <a:rPr lang="en-US" altLang="en-US" sz="2000" baseline="-25000" dirty="0"/>
              <a:t>1</a:t>
            </a:r>
            <a:r>
              <a:rPr lang="en-US" altLang="en-US" sz="2000" dirty="0"/>
              <a:t>, …) = r(s</a:t>
            </a:r>
            <a:r>
              <a:rPr lang="en-US" altLang="en-US" sz="2000" baseline="-25000" dirty="0"/>
              <a:t>0</a:t>
            </a:r>
            <a:r>
              <a:rPr lang="en-US" altLang="en-US" sz="2000" dirty="0"/>
              <a:t>) + </a:t>
            </a:r>
            <a:r>
              <a:rPr lang="el-GR" altLang="en-US" sz="2000" dirty="0"/>
              <a:t>γ</a:t>
            </a:r>
            <a:r>
              <a:rPr lang="en-US" altLang="en-US" sz="2000" dirty="0"/>
              <a:t>*r(s</a:t>
            </a:r>
            <a:r>
              <a:rPr lang="en-US" altLang="en-US" sz="2000" baseline="-25000" dirty="0"/>
              <a:t>1</a:t>
            </a:r>
            <a:r>
              <a:rPr lang="en-US" altLang="en-US" sz="2000" dirty="0"/>
              <a:t>) + </a:t>
            </a:r>
            <a:r>
              <a:rPr lang="el-GR" altLang="en-US" sz="2000" dirty="0"/>
              <a:t>γ</a:t>
            </a:r>
            <a:r>
              <a:rPr lang="en-US" altLang="en-US" sz="2000" baseline="30000" dirty="0"/>
              <a:t>2</a:t>
            </a:r>
            <a:r>
              <a:rPr lang="en-US" altLang="en-US" sz="2000" dirty="0"/>
              <a:t>*r(s</a:t>
            </a:r>
            <a:r>
              <a:rPr lang="en-US" altLang="en-US" sz="2000" baseline="-25000" dirty="0"/>
              <a:t>2</a:t>
            </a:r>
            <a:r>
              <a:rPr lang="en-US" altLang="en-US" sz="2000" dirty="0"/>
              <a:t>) + …</a:t>
            </a:r>
          </a:p>
          <a:p>
            <a:pPr lvl="1"/>
            <a:r>
              <a:rPr lang="en-US" altLang="en-US" sz="2000" dirty="0"/>
              <a:t>value bounded if rewards bounded</a:t>
            </a:r>
            <a:endParaRPr lang="el-GR"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Discounted Rewards</a:t>
            </a:r>
          </a:p>
        </p:txBody>
      </p:sp>
      <p:sp>
        <p:nvSpPr>
          <p:cNvPr id="3" name="Content Placeholder 2"/>
          <p:cNvSpPr>
            <a:spLocks noGrp="1"/>
          </p:cNvSpPr>
          <p:nvPr>
            <p:ph idx="1"/>
          </p:nvPr>
        </p:nvSpPr>
        <p:spPr/>
        <p:txBody>
          <a:bodyPr/>
          <a:lstStyle/>
          <a:p>
            <a:r>
              <a:rPr lang="en-US" dirty="0"/>
              <a:t>Rewards in the future are worth less than an immediate reward</a:t>
            </a:r>
          </a:p>
          <a:p>
            <a:pPr lvl="1"/>
            <a:r>
              <a:rPr lang="en-US" dirty="0"/>
              <a:t>Because of uncertainty: who knows if/when you’re going to get to that reward state</a:t>
            </a:r>
          </a:p>
          <a:p>
            <a:pPr lvl="1"/>
            <a:endParaRPr lang="en-US" dirty="0"/>
          </a:p>
        </p:txBody>
      </p:sp>
    </p:spTree>
    <p:extLst>
      <p:ext uri="{BB962C8B-B14F-4D97-AF65-F5344CB8AC3E}">
        <p14:creationId xmlns:p14="http://schemas.microsoft.com/office/powerpoint/2010/main" val="168031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Discounted Rewards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Discount factor </a:t>
                </a:r>
                <a14:m>
                  <m:oMath xmlns:m="http://schemas.openxmlformats.org/officeDocument/2006/math">
                    <m:r>
                      <m:rPr>
                        <m:sty m:val="p"/>
                      </m:rPr>
                      <a:rPr lang="en-US" b="0" i="1" dirty="0" smtClean="0">
                        <a:latin typeface="Cambria Math"/>
                      </a:rPr>
                      <m:t>γ</m:t>
                    </m:r>
                    <m:r>
                      <a:rPr lang="en-US" b="0" i="1" dirty="0" smtClean="0">
                        <a:latin typeface="Cambria Math"/>
                      </a:rPr>
                      <m:t>≤1</m:t>
                    </m:r>
                  </m:oMath>
                </a14:m>
                <a:r>
                  <a:rPr lang="en-US" dirty="0"/>
                  <a:t>     (often </a:t>
                </a:r>
                <a14:m>
                  <m:oMath xmlns:m="http://schemas.openxmlformats.org/officeDocument/2006/math">
                    <m:r>
                      <a:rPr lang="en-US" b="0" i="1" dirty="0" smtClean="0">
                        <a:latin typeface="Cambria Math"/>
                      </a:rPr>
                      <m:t>𝛾</m:t>
                    </m:r>
                    <m:r>
                      <a:rPr lang="en-US" b="0" i="1" dirty="0" smtClean="0">
                        <a:latin typeface="Cambria Math"/>
                      </a:rPr>
                      <m:t>=0.9)</m:t>
                    </m:r>
                  </m:oMath>
                </a14:m>
                <a:endParaRPr lang="en-US" dirty="0"/>
              </a:p>
              <a:p>
                <a:r>
                  <a:rPr lang="en-US" dirty="0"/>
                  <a:t>Assume reward </a:t>
                </a:r>
                <a14:m>
                  <m:oMath xmlns:m="http://schemas.openxmlformats.org/officeDocument/2006/math">
                    <m:r>
                      <a:rPr lang="en-US" i="1" dirty="0" smtClean="0">
                        <a:latin typeface="Cambria Math"/>
                      </a:rPr>
                      <m:t>𝑛</m:t>
                    </m:r>
                  </m:oMath>
                </a14:m>
                <a:r>
                  <a:rPr lang="en-US" dirty="0"/>
                  <a:t> years in the future is only worth </a:t>
                </a:r>
                <a14:m>
                  <m:oMath xmlns:m="http://schemas.openxmlformats.org/officeDocument/2006/math">
                    <m:r>
                      <a:rPr lang="en-US" i="1" dirty="0" smtClean="0">
                        <a:latin typeface="Cambria Math"/>
                      </a:rPr>
                      <m:t>(</m:t>
                    </m:r>
                    <m:r>
                      <a:rPr lang="en-US" b="0" i="1" dirty="0" smtClean="0">
                        <a:latin typeface="Cambria Math"/>
                      </a:rPr>
                      <m:t>𝛾</m:t>
                    </m:r>
                    <m:r>
                      <a:rPr lang="en-US" i="1" dirty="0" smtClean="0">
                        <a:latin typeface="Cambria Math"/>
                      </a:rPr>
                      <m:t>)</m:t>
                    </m:r>
                    <m:r>
                      <a:rPr lang="en-US" i="1" baseline="30000" dirty="0" smtClean="0">
                        <a:latin typeface="Cambria Math"/>
                      </a:rPr>
                      <m:t>𝑛</m:t>
                    </m:r>
                    <m:r>
                      <a:rPr lang="en-US" i="1" dirty="0" smtClean="0">
                        <a:latin typeface="Cambria Math"/>
                      </a:rPr>
                      <m:t> </m:t>
                    </m:r>
                  </m:oMath>
                </a14:m>
                <a:r>
                  <a:rPr lang="en-US" dirty="0"/>
                  <a:t>of the value of immediate reward</a:t>
                </a:r>
              </a:p>
              <a:p>
                <a:endParaRPr lang="en-US" dirty="0"/>
              </a:p>
              <a:p>
                <a:pPr lvl="2"/>
                <a14:m>
                  <m:oMath xmlns:m="http://schemas.openxmlformats.org/officeDocument/2006/math">
                    <m:r>
                      <a:rPr lang="en-US" i="1" dirty="0" smtClean="0">
                        <a:latin typeface="Cambria Math"/>
                      </a:rPr>
                      <m:t>(</m:t>
                    </m:r>
                    <m:r>
                      <a:rPr lang="en-US" b="0" i="1" dirty="0" smtClean="0">
                        <a:latin typeface="Cambria Math"/>
                      </a:rPr>
                      <m:t>0</m:t>
                    </m:r>
                    <m:r>
                      <a:rPr lang="en-US" i="1" dirty="0" smtClean="0">
                        <a:latin typeface="Cambria Math"/>
                      </a:rPr>
                      <m:t>.9^6) ∗ 10,000 = 0.531∗10,000 = 5310</m:t>
                    </m:r>
                  </m:oMath>
                </a14:m>
                <a:endParaRPr lang="en-US" dirty="0"/>
              </a:p>
              <a:p>
                <a:endParaRPr lang="en-US" dirty="0"/>
              </a:p>
              <a:p>
                <a:r>
                  <a:rPr lang="en-US" dirty="0"/>
                  <a:t>For each state, calculate a </a:t>
                </a:r>
                <a:r>
                  <a:rPr lang="en-US" i="1" dirty="0"/>
                  <a:t>utility</a:t>
                </a:r>
                <a:r>
                  <a:rPr lang="en-US" dirty="0"/>
                  <a:t> value equal to the </a:t>
                </a:r>
                <a:r>
                  <a:rPr lang="en-US" i="1" dirty="0"/>
                  <a:t>Sum of Future Discounted Rewards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2"/>
                <a:stretch>
                  <a:fillRect l="-593" t="-1111" r="-593"/>
                </a:stretch>
              </a:blipFill>
            </p:spPr>
            <p:txBody>
              <a:bodyPr/>
              <a:lstStyle/>
              <a:p>
                <a:r>
                  <a:rPr lang="en-US">
                    <a:noFill/>
                  </a:rPr>
                  <a:t> </a:t>
                </a:r>
              </a:p>
            </p:txBody>
          </p:sp>
        </mc:Fallback>
      </mc:AlternateContent>
    </p:spTree>
    <p:extLst>
      <p:ext uri="{BB962C8B-B14F-4D97-AF65-F5344CB8AC3E}">
        <p14:creationId xmlns:p14="http://schemas.microsoft.com/office/powerpoint/2010/main" val="132857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552509-2C2D-3441-A5F4-EDA8B1036BEE}"/>
              </a:ext>
            </a:extLst>
          </p:cNvPr>
          <p:cNvSpPr>
            <a:spLocks noGrp="1" noChangeArrowheads="1"/>
          </p:cNvSpPr>
          <p:nvPr>
            <p:ph type="title"/>
          </p:nvPr>
        </p:nvSpPr>
        <p:spPr/>
        <p:txBody>
          <a:bodyPr/>
          <a:lstStyle/>
          <a:p>
            <a:r>
              <a:rPr lang="en-US" altLang="en-US"/>
              <a:t>Value functions</a:t>
            </a:r>
          </a:p>
        </p:txBody>
      </p:sp>
      <p:sp>
        <p:nvSpPr>
          <p:cNvPr id="59395" name="Rectangle 3">
            <a:extLst>
              <a:ext uri="{FF2B5EF4-FFF2-40B4-BE49-F238E27FC236}">
                <a16:creationId xmlns:a16="http://schemas.microsoft.com/office/drawing/2014/main" id="{FF1BBFD0-E97B-8C4F-9481-0507EEBE4BC7}"/>
              </a:ext>
            </a:extLst>
          </p:cNvPr>
          <p:cNvSpPr>
            <a:spLocks noGrp="1" noChangeArrowheads="1"/>
          </p:cNvSpPr>
          <p:nvPr>
            <p:ph type="body" idx="1"/>
          </p:nvPr>
        </p:nvSpPr>
        <p:spPr>
          <a:xfrm>
            <a:off x="479425" y="1219200"/>
            <a:ext cx="8534400" cy="5638800"/>
          </a:xfrm>
        </p:spPr>
        <p:txBody>
          <a:bodyPr/>
          <a:lstStyle/>
          <a:p>
            <a:r>
              <a:rPr lang="en-US" altLang="en-US" dirty="0">
                <a:solidFill>
                  <a:srgbClr val="0070C0"/>
                </a:solidFill>
              </a:rPr>
              <a:t>state value function: V</a:t>
            </a:r>
            <a:r>
              <a:rPr lang="en-US" altLang="en-US" baseline="30000" dirty="0">
                <a:solidFill>
                  <a:srgbClr val="0070C0"/>
                </a:solidFill>
                <a:latin typeface="Symbol" pitchFamily="2" charset="2"/>
                <a:sym typeface="Symbol" pitchFamily="2" charset="2"/>
              </a:rPr>
              <a:t></a:t>
            </a:r>
            <a:r>
              <a:rPr lang="en-US" altLang="en-US" dirty="0">
                <a:solidFill>
                  <a:srgbClr val="0070C0"/>
                </a:solidFill>
              </a:rPr>
              <a:t>(s)</a:t>
            </a:r>
          </a:p>
          <a:p>
            <a:pPr lvl="1"/>
            <a:r>
              <a:rPr lang="en-US" altLang="en-US" dirty="0"/>
              <a:t>expected return when starting in </a:t>
            </a:r>
            <a:r>
              <a:rPr lang="en-US" altLang="en-US" i="1" dirty="0"/>
              <a:t>s</a:t>
            </a:r>
            <a:r>
              <a:rPr lang="en-US" altLang="en-US" dirty="0"/>
              <a:t> and following </a:t>
            </a:r>
            <a:r>
              <a:rPr lang="en-US" altLang="en-US" dirty="0">
                <a:latin typeface="Symbol" pitchFamily="2" charset="2"/>
                <a:sym typeface="Symbol" pitchFamily="2" charset="2"/>
              </a:rPr>
              <a:t></a:t>
            </a:r>
          </a:p>
          <a:p>
            <a:endParaRPr lang="en-US" altLang="en-US" dirty="0"/>
          </a:p>
          <a:p>
            <a:r>
              <a:rPr lang="en-US" altLang="en-US" dirty="0"/>
              <a:t>state-action value function: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a:p>
            <a:pPr lvl="1"/>
            <a:r>
              <a:rPr lang="en-US" altLang="en-US" dirty="0"/>
              <a:t>expected return when starting in </a:t>
            </a:r>
            <a:r>
              <a:rPr lang="en-US" altLang="en-US" i="1" dirty="0"/>
              <a:t>s</a:t>
            </a:r>
            <a:r>
              <a:rPr lang="en-US" altLang="en-US" dirty="0"/>
              <a:t>, performing </a:t>
            </a:r>
            <a:r>
              <a:rPr lang="en-US" altLang="en-US" i="1" dirty="0"/>
              <a:t>a,</a:t>
            </a:r>
            <a:r>
              <a:rPr lang="en-US" altLang="en-US" dirty="0"/>
              <a:t> and following </a:t>
            </a:r>
            <a:r>
              <a:rPr lang="en-US" altLang="en-US" dirty="0">
                <a:latin typeface="Symbol" pitchFamily="2" charset="2"/>
                <a:sym typeface="Symbol" pitchFamily="2" charset="2"/>
              </a:rPr>
              <a:t></a:t>
            </a:r>
          </a:p>
          <a:p>
            <a:pPr lvl="1"/>
            <a:endParaRPr lang="en-US" altLang="en-US" dirty="0"/>
          </a:p>
          <a:p>
            <a:r>
              <a:rPr lang="en-US" altLang="en-US" dirty="0"/>
              <a:t>useful for finding the optimal policy</a:t>
            </a:r>
          </a:p>
          <a:p>
            <a:pPr lvl="1"/>
            <a:r>
              <a:rPr lang="en-US" altLang="en-US" dirty="0"/>
              <a:t>can estimate from experience</a:t>
            </a:r>
          </a:p>
          <a:p>
            <a:pPr lvl="1"/>
            <a:r>
              <a:rPr lang="en-US" altLang="en-US" dirty="0"/>
              <a:t>pick the best action using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a:p>
            <a:pPr lvl="1"/>
            <a:endParaRPr lang="en-US" altLang="en-US" dirty="0"/>
          </a:p>
          <a:p>
            <a:r>
              <a:rPr lang="en-US" altLang="en-US" dirty="0"/>
              <a:t>Bellman equation</a:t>
            </a:r>
          </a:p>
        </p:txBody>
      </p:sp>
      <p:grpSp>
        <p:nvGrpSpPr>
          <p:cNvPr id="59396" name="Group 4">
            <a:extLst>
              <a:ext uri="{FF2B5EF4-FFF2-40B4-BE49-F238E27FC236}">
                <a16:creationId xmlns:a16="http://schemas.microsoft.com/office/drawing/2014/main" id="{2DAA8031-3529-A944-AA00-622D7B2AEB00}"/>
              </a:ext>
            </a:extLst>
          </p:cNvPr>
          <p:cNvGrpSpPr>
            <a:grpSpLocks/>
          </p:cNvGrpSpPr>
          <p:nvPr/>
        </p:nvGrpSpPr>
        <p:grpSpPr bwMode="auto">
          <a:xfrm>
            <a:off x="8001000" y="3733800"/>
            <a:ext cx="2209800" cy="1371600"/>
            <a:chOff x="672" y="2496"/>
            <a:chExt cx="912" cy="576"/>
          </a:xfrm>
        </p:grpSpPr>
        <p:sp>
          <p:nvSpPr>
            <p:cNvPr id="59397" name="Line 5">
              <a:extLst>
                <a:ext uri="{FF2B5EF4-FFF2-40B4-BE49-F238E27FC236}">
                  <a16:creationId xmlns:a16="http://schemas.microsoft.com/office/drawing/2014/main" id="{5165E0AB-D183-314D-AEBF-D0ACED149CFC}"/>
                </a:ext>
              </a:extLst>
            </p:cNvPr>
            <p:cNvSpPr>
              <a:spLocks noChangeShapeType="1"/>
            </p:cNvSpPr>
            <p:nvPr/>
          </p:nvSpPr>
          <p:spPr bwMode="auto">
            <a:xfrm flipH="1">
              <a:off x="793" y="2544"/>
              <a:ext cx="311"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8" name="Line 6">
              <a:extLst>
                <a:ext uri="{FF2B5EF4-FFF2-40B4-BE49-F238E27FC236}">
                  <a16:creationId xmlns:a16="http://schemas.microsoft.com/office/drawing/2014/main" id="{4BCE6893-A24A-7446-956D-F2D322BFA258}"/>
                </a:ext>
              </a:extLst>
            </p:cNvPr>
            <p:cNvSpPr>
              <a:spLocks noChangeShapeType="1"/>
            </p:cNvSpPr>
            <p:nvPr/>
          </p:nvSpPr>
          <p:spPr bwMode="auto">
            <a:xfrm flipH="1">
              <a:off x="1096" y="2544"/>
              <a:ext cx="8" cy="2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9" name="Line 7">
              <a:extLst>
                <a:ext uri="{FF2B5EF4-FFF2-40B4-BE49-F238E27FC236}">
                  <a16:creationId xmlns:a16="http://schemas.microsoft.com/office/drawing/2014/main" id="{1F176F58-2B72-7C44-A0EF-3DDCDA549FC4}"/>
                </a:ext>
              </a:extLst>
            </p:cNvPr>
            <p:cNvSpPr>
              <a:spLocks noChangeShapeType="1"/>
            </p:cNvSpPr>
            <p:nvPr/>
          </p:nvSpPr>
          <p:spPr bwMode="auto">
            <a:xfrm>
              <a:off x="1104" y="2544"/>
              <a:ext cx="295" cy="2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0" name="Line 8">
              <a:extLst>
                <a:ext uri="{FF2B5EF4-FFF2-40B4-BE49-F238E27FC236}">
                  <a16:creationId xmlns:a16="http://schemas.microsoft.com/office/drawing/2014/main" id="{6FE2FF81-4DB3-AF45-A18C-D64392CAA8B8}"/>
                </a:ext>
              </a:extLst>
            </p:cNvPr>
            <p:cNvSpPr>
              <a:spLocks noChangeShapeType="1"/>
            </p:cNvSpPr>
            <p:nvPr/>
          </p:nvSpPr>
          <p:spPr bwMode="auto">
            <a:xfrm flipV="1">
              <a:off x="720" y="2736"/>
              <a:ext cx="9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1" name="Line 9">
              <a:extLst>
                <a:ext uri="{FF2B5EF4-FFF2-40B4-BE49-F238E27FC236}">
                  <a16:creationId xmlns:a16="http://schemas.microsoft.com/office/drawing/2014/main" id="{502EEFB6-0CFF-484B-A6EF-37315AC25012}"/>
                </a:ext>
              </a:extLst>
            </p:cNvPr>
            <p:cNvSpPr>
              <a:spLocks noChangeShapeType="1"/>
            </p:cNvSpPr>
            <p:nvPr/>
          </p:nvSpPr>
          <p:spPr bwMode="auto">
            <a:xfrm flipH="1" flipV="1">
              <a:off x="816" y="2736"/>
              <a:ext cx="48"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2" name="Line 10">
              <a:extLst>
                <a:ext uri="{FF2B5EF4-FFF2-40B4-BE49-F238E27FC236}">
                  <a16:creationId xmlns:a16="http://schemas.microsoft.com/office/drawing/2014/main" id="{2E08671C-E3A2-4344-A968-E57C458A1986}"/>
                </a:ext>
              </a:extLst>
            </p:cNvPr>
            <p:cNvSpPr>
              <a:spLocks noChangeShapeType="1"/>
            </p:cNvSpPr>
            <p:nvPr/>
          </p:nvSpPr>
          <p:spPr bwMode="auto">
            <a:xfrm flipV="1">
              <a:off x="1056" y="2736"/>
              <a:ext cx="48"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3" name="Line 11">
              <a:extLst>
                <a:ext uri="{FF2B5EF4-FFF2-40B4-BE49-F238E27FC236}">
                  <a16:creationId xmlns:a16="http://schemas.microsoft.com/office/drawing/2014/main" id="{DEC831AF-0313-6743-B6A3-38AEBA86C39A}"/>
                </a:ext>
              </a:extLst>
            </p:cNvPr>
            <p:cNvSpPr>
              <a:spLocks noChangeShapeType="1"/>
            </p:cNvSpPr>
            <p:nvPr/>
          </p:nvSpPr>
          <p:spPr bwMode="auto">
            <a:xfrm flipH="1" flipV="1">
              <a:off x="1104" y="2736"/>
              <a:ext cx="9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4" name="Line 12">
              <a:extLst>
                <a:ext uri="{FF2B5EF4-FFF2-40B4-BE49-F238E27FC236}">
                  <a16:creationId xmlns:a16="http://schemas.microsoft.com/office/drawing/2014/main" id="{1CD277CD-F7D6-B540-9C3F-B1FF7906C31A}"/>
                </a:ext>
              </a:extLst>
            </p:cNvPr>
            <p:cNvSpPr>
              <a:spLocks noChangeShapeType="1"/>
            </p:cNvSpPr>
            <p:nvPr/>
          </p:nvSpPr>
          <p:spPr bwMode="auto">
            <a:xfrm flipV="1">
              <a:off x="1392" y="273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5" name="Line 13">
              <a:extLst>
                <a:ext uri="{FF2B5EF4-FFF2-40B4-BE49-F238E27FC236}">
                  <a16:creationId xmlns:a16="http://schemas.microsoft.com/office/drawing/2014/main" id="{11EBDBFD-FEFD-2240-B653-B4FBB02FC297}"/>
                </a:ext>
              </a:extLst>
            </p:cNvPr>
            <p:cNvSpPr>
              <a:spLocks noChangeShapeType="1"/>
            </p:cNvSpPr>
            <p:nvPr/>
          </p:nvSpPr>
          <p:spPr bwMode="auto">
            <a:xfrm flipH="1" flipV="1">
              <a:off x="1392" y="2736"/>
              <a:ext cx="144"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6" name="Oval 14">
              <a:extLst>
                <a:ext uri="{FF2B5EF4-FFF2-40B4-BE49-F238E27FC236}">
                  <a16:creationId xmlns:a16="http://schemas.microsoft.com/office/drawing/2014/main" id="{039344D9-EE9D-0147-ABD7-EB42EE4C49FB}"/>
                </a:ext>
              </a:extLst>
            </p:cNvPr>
            <p:cNvSpPr>
              <a:spLocks noChangeArrowheads="1"/>
            </p:cNvSpPr>
            <p:nvPr/>
          </p:nvSpPr>
          <p:spPr bwMode="auto">
            <a:xfrm>
              <a:off x="1056" y="249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7" name="Oval 15">
              <a:extLst>
                <a:ext uri="{FF2B5EF4-FFF2-40B4-BE49-F238E27FC236}">
                  <a16:creationId xmlns:a16="http://schemas.microsoft.com/office/drawing/2014/main" id="{D4B93197-C4F7-F644-82A8-2EB1050C5510}"/>
                </a:ext>
              </a:extLst>
            </p:cNvPr>
            <p:cNvSpPr>
              <a:spLocks noChangeArrowheads="1"/>
            </p:cNvSpPr>
            <p:nvPr/>
          </p:nvSpPr>
          <p:spPr bwMode="auto">
            <a:xfrm>
              <a:off x="777"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8" name="Oval 16">
              <a:extLst>
                <a:ext uri="{FF2B5EF4-FFF2-40B4-BE49-F238E27FC236}">
                  <a16:creationId xmlns:a16="http://schemas.microsoft.com/office/drawing/2014/main" id="{A412BB58-5FD8-1742-871A-BECC7EED5DEF}"/>
                </a:ext>
              </a:extLst>
            </p:cNvPr>
            <p:cNvSpPr>
              <a:spLocks noChangeArrowheads="1"/>
            </p:cNvSpPr>
            <p:nvPr/>
          </p:nvSpPr>
          <p:spPr bwMode="auto">
            <a:xfrm>
              <a:off x="1068"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Oval 17">
              <a:extLst>
                <a:ext uri="{FF2B5EF4-FFF2-40B4-BE49-F238E27FC236}">
                  <a16:creationId xmlns:a16="http://schemas.microsoft.com/office/drawing/2014/main" id="{0ACECFC3-FD34-DD4A-B6E1-03A9C58D5E62}"/>
                </a:ext>
              </a:extLst>
            </p:cNvPr>
            <p:cNvSpPr>
              <a:spLocks noChangeArrowheads="1"/>
            </p:cNvSpPr>
            <p:nvPr/>
          </p:nvSpPr>
          <p:spPr bwMode="auto">
            <a:xfrm>
              <a:off x="1365" y="2721"/>
              <a:ext cx="69" cy="69"/>
            </a:xfrm>
            <a:prstGeom prst="ellipse">
              <a:avLst/>
            </a:prstGeom>
            <a:solidFill>
              <a:srgbClr val="3366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Oval 18">
              <a:extLst>
                <a:ext uri="{FF2B5EF4-FFF2-40B4-BE49-F238E27FC236}">
                  <a16:creationId xmlns:a16="http://schemas.microsoft.com/office/drawing/2014/main" id="{7FB7A95A-DA47-6844-B518-ADDA21DD46A4}"/>
                </a:ext>
              </a:extLst>
            </p:cNvPr>
            <p:cNvSpPr>
              <a:spLocks noChangeArrowheads="1"/>
            </p:cNvSpPr>
            <p:nvPr/>
          </p:nvSpPr>
          <p:spPr bwMode="auto">
            <a:xfrm>
              <a:off x="672"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Oval 19">
              <a:extLst>
                <a:ext uri="{FF2B5EF4-FFF2-40B4-BE49-F238E27FC236}">
                  <a16:creationId xmlns:a16="http://schemas.microsoft.com/office/drawing/2014/main" id="{F5FDECEA-BB4F-3241-896D-9A82D07AFBC5}"/>
                </a:ext>
              </a:extLst>
            </p:cNvPr>
            <p:cNvSpPr>
              <a:spLocks noChangeArrowheads="1"/>
            </p:cNvSpPr>
            <p:nvPr/>
          </p:nvSpPr>
          <p:spPr bwMode="auto">
            <a:xfrm>
              <a:off x="816"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Oval 20">
              <a:extLst>
                <a:ext uri="{FF2B5EF4-FFF2-40B4-BE49-F238E27FC236}">
                  <a16:creationId xmlns:a16="http://schemas.microsoft.com/office/drawing/2014/main" id="{3BAC9A3B-8B21-9645-8122-42FF2B983DEF}"/>
                </a:ext>
              </a:extLst>
            </p:cNvPr>
            <p:cNvSpPr>
              <a:spLocks noChangeArrowheads="1"/>
            </p:cNvSpPr>
            <p:nvPr/>
          </p:nvSpPr>
          <p:spPr bwMode="auto">
            <a:xfrm>
              <a:off x="1008"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Oval 21">
              <a:extLst>
                <a:ext uri="{FF2B5EF4-FFF2-40B4-BE49-F238E27FC236}">
                  <a16:creationId xmlns:a16="http://schemas.microsoft.com/office/drawing/2014/main" id="{B3F954FB-AB24-F243-9411-C5A9F1163F7E}"/>
                </a:ext>
              </a:extLst>
            </p:cNvPr>
            <p:cNvSpPr>
              <a:spLocks noChangeArrowheads="1"/>
            </p:cNvSpPr>
            <p:nvPr/>
          </p:nvSpPr>
          <p:spPr bwMode="auto">
            <a:xfrm>
              <a:off x="1152"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Oval 22">
              <a:extLst>
                <a:ext uri="{FF2B5EF4-FFF2-40B4-BE49-F238E27FC236}">
                  <a16:creationId xmlns:a16="http://schemas.microsoft.com/office/drawing/2014/main" id="{73CF576E-6AF7-F94D-B0B8-E8248858ADBF}"/>
                </a:ext>
              </a:extLst>
            </p:cNvPr>
            <p:cNvSpPr>
              <a:spLocks noChangeArrowheads="1"/>
            </p:cNvSpPr>
            <p:nvPr/>
          </p:nvSpPr>
          <p:spPr bwMode="auto">
            <a:xfrm>
              <a:off x="1344"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5" name="Oval 23">
              <a:extLst>
                <a:ext uri="{FF2B5EF4-FFF2-40B4-BE49-F238E27FC236}">
                  <a16:creationId xmlns:a16="http://schemas.microsoft.com/office/drawing/2014/main" id="{6D8BC065-D3E7-7746-82A7-01DDC84BAC37}"/>
                </a:ext>
              </a:extLst>
            </p:cNvPr>
            <p:cNvSpPr>
              <a:spLocks noChangeArrowheads="1"/>
            </p:cNvSpPr>
            <p:nvPr/>
          </p:nvSpPr>
          <p:spPr bwMode="auto">
            <a:xfrm>
              <a:off x="1488" y="2976"/>
              <a:ext cx="96" cy="9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17" name="Text Box 25">
            <a:extLst>
              <a:ext uri="{FF2B5EF4-FFF2-40B4-BE49-F238E27FC236}">
                <a16:creationId xmlns:a16="http://schemas.microsoft.com/office/drawing/2014/main" id="{B4D78142-357D-9B46-9EB8-7953B09C51D7}"/>
              </a:ext>
            </a:extLst>
          </p:cNvPr>
          <p:cNvSpPr txBox="1">
            <a:spLocks noChangeArrowheads="1"/>
          </p:cNvSpPr>
          <p:nvPr/>
        </p:nvSpPr>
        <p:spPr bwMode="auto">
          <a:xfrm>
            <a:off x="8686801" y="3519488"/>
            <a:ext cx="276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s</a:t>
            </a:r>
          </a:p>
        </p:txBody>
      </p:sp>
      <p:sp>
        <p:nvSpPr>
          <p:cNvPr id="59418" name="Text Box 26">
            <a:extLst>
              <a:ext uri="{FF2B5EF4-FFF2-40B4-BE49-F238E27FC236}">
                <a16:creationId xmlns:a16="http://schemas.microsoft.com/office/drawing/2014/main" id="{28C24750-AFBF-5A42-80DF-7ED49B6FDCF1}"/>
              </a:ext>
            </a:extLst>
          </p:cNvPr>
          <p:cNvSpPr txBox="1">
            <a:spLocks noChangeArrowheads="1"/>
          </p:cNvSpPr>
          <p:nvPr/>
        </p:nvSpPr>
        <p:spPr bwMode="auto">
          <a:xfrm>
            <a:off x="8029575" y="3976688"/>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a:t>
            </a:r>
          </a:p>
        </p:txBody>
      </p:sp>
      <p:sp>
        <p:nvSpPr>
          <p:cNvPr id="59419" name="Text Box 27">
            <a:extLst>
              <a:ext uri="{FF2B5EF4-FFF2-40B4-BE49-F238E27FC236}">
                <a16:creationId xmlns:a16="http://schemas.microsoft.com/office/drawing/2014/main" id="{6501B544-421E-5C4E-A7D7-4A82C6730823}"/>
              </a:ext>
            </a:extLst>
          </p:cNvPr>
          <p:cNvSpPr txBox="1">
            <a:spLocks noChangeArrowheads="1"/>
          </p:cNvSpPr>
          <p:nvPr/>
        </p:nvSpPr>
        <p:spPr bwMode="auto">
          <a:xfrm>
            <a:off x="7716838" y="495300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s’</a:t>
            </a:r>
          </a:p>
        </p:txBody>
      </p:sp>
      <p:sp>
        <p:nvSpPr>
          <p:cNvPr id="59420" name="Text Box 28">
            <a:extLst>
              <a:ext uri="{FF2B5EF4-FFF2-40B4-BE49-F238E27FC236}">
                <a16:creationId xmlns:a16="http://schemas.microsoft.com/office/drawing/2014/main" id="{1564A6FA-7442-824B-9966-5A802AD7D37B}"/>
              </a:ext>
            </a:extLst>
          </p:cNvPr>
          <p:cNvSpPr txBox="1">
            <a:spLocks noChangeArrowheads="1"/>
          </p:cNvSpPr>
          <p:nvPr/>
        </p:nvSpPr>
        <p:spPr bwMode="auto">
          <a:xfrm>
            <a:off x="7869238" y="4419601"/>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r</a:t>
            </a:r>
          </a:p>
        </p:txBody>
      </p:sp>
      <p:pic>
        <p:nvPicPr>
          <p:cNvPr id="59422" name="Picture 30">
            <a:extLst>
              <a:ext uri="{FF2B5EF4-FFF2-40B4-BE49-F238E27FC236}">
                <a16:creationId xmlns:a16="http://schemas.microsoft.com/office/drawing/2014/main" id="{C778F488-1EAB-6C49-B049-1442EC0D3B5D}"/>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918691" y="5726244"/>
            <a:ext cx="7569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Reinforcement Learning</a:t>
            </a:r>
          </a:p>
        </p:txBody>
      </p:sp>
      <p:sp>
        <p:nvSpPr>
          <p:cNvPr id="4099" name="Rectangle 3"/>
          <p:cNvSpPr>
            <a:spLocks noGrp="1" noChangeArrowheads="1"/>
          </p:cNvSpPr>
          <p:nvPr>
            <p:ph type="body" idx="1"/>
          </p:nvPr>
        </p:nvSpPr>
        <p:spPr>
          <a:xfrm>
            <a:off x="581193" y="2180497"/>
            <a:ext cx="10365104" cy="1463852"/>
          </a:xfrm>
        </p:spPr>
        <p:txBody>
          <a:bodyPr>
            <a:normAutofit fontScale="92500" lnSpcReduction="10000"/>
          </a:bodyPr>
          <a:lstStyle/>
          <a:p>
            <a:pPr>
              <a:lnSpc>
                <a:spcPct val="90000"/>
              </a:lnSpc>
            </a:pPr>
            <a:r>
              <a:rPr lang="en-US" sz="2400" dirty="0"/>
              <a:t>Basic idea:</a:t>
            </a:r>
          </a:p>
          <a:p>
            <a:pPr lvl="1">
              <a:lnSpc>
                <a:spcPct val="90000"/>
              </a:lnSpc>
            </a:pPr>
            <a:r>
              <a:rPr lang="en-US" sz="2000" dirty="0"/>
              <a:t>Receive feedback in the form of </a:t>
            </a:r>
            <a:r>
              <a:rPr lang="en-US" sz="2000" dirty="0">
                <a:solidFill>
                  <a:srgbClr val="CC0000"/>
                </a:solidFill>
              </a:rPr>
              <a:t>rewards</a:t>
            </a:r>
          </a:p>
          <a:p>
            <a:pPr lvl="1">
              <a:lnSpc>
                <a:spcPct val="90000"/>
              </a:lnSpc>
            </a:pPr>
            <a:r>
              <a:rPr lang="en-US" sz="2000" dirty="0"/>
              <a:t>Agent’s utility is defined by the reward function</a:t>
            </a:r>
          </a:p>
          <a:p>
            <a:pPr lvl="1">
              <a:lnSpc>
                <a:spcPct val="90000"/>
              </a:lnSpc>
            </a:pPr>
            <a:r>
              <a:rPr lang="en-US" sz="2000" dirty="0"/>
              <a:t>Must (learn to) act so as to </a:t>
            </a:r>
            <a:r>
              <a:rPr lang="en-US" sz="2000" dirty="0">
                <a:solidFill>
                  <a:srgbClr val="CC0000"/>
                </a:solidFill>
              </a:rPr>
              <a:t>maximize expected rewards</a:t>
            </a:r>
          </a:p>
        </p:txBody>
      </p:sp>
      <p:pic>
        <p:nvPicPr>
          <p:cNvPr id="4100" name="Picture 2" descr="\\.host\Shared Folders\Shared with PC\images\agent-environment.png"/>
          <p:cNvPicPr>
            <a:picLocks noChangeAspect="1" noChangeArrowheads="1"/>
          </p:cNvPicPr>
          <p:nvPr/>
        </p:nvPicPr>
        <p:blipFill>
          <a:blip r:embed="rId2" cstate="print"/>
          <a:srcRect/>
          <a:stretch>
            <a:fillRect/>
          </a:stretch>
        </p:blipFill>
        <p:spPr bwMode="auto">
          <a:xfrm>
            <a:off x="2984708" y="3959087"/>
            <a:ext cx="6507162" cy="2624138"/>
          </a:xfrm>
          <a:prstGeom prst="rect">
            <a:avLst/>
          </a:prstGeom>
          <a:noFill/>
          <a:ln w="9525">
            <a:noFill/>
            <a:miter lim="800000"/>
            <a:headEnd/>
            <a:tailEnd/>
          </a:ln>
        </p:spPr>
      </p:pic>
    </p:spTree>
    <p:extLst>
      <p:ext uri="{BB962C8B-B14F-4D97-AF65-F5344CB8AC3E}">
        <p14:creationId xmlns:p14="http://schemas.microsoft.com/office/powerpoint/2010/main" val="3423883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b="1" dirty="0"/>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dirty="0">
                <a:solidFill>
                  <a:schemeClr val="bg1">
                    <a:lumMod val="65000"/>
                  </a:schemeClr>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419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 (RL)</a:t>
            </a:r>
          </a:p>
        </p:txBody>
      </p:sp>
      <p:sp>
        <p:nvSpPr>
          <p:cNvPr id="3" name="Content Placeholder 2"/>
          <p:cNvSpPr>
            <a:spLocks noGrp="1"/>
          </p:cNvSpPr>
          <p:nvPr>
            <p:ph idx="1"/>
          </p:nvPr>
        </p:nvSpPr>
        <p:spPr/>
        <p:txBody>
          <a:bodyPr>
            <a:normAutofit/>
          </a:bodyPr>
          <a:lstStyle/>
          <a:p>
            <a:r>
              <a:rPr lang="en-US" dirty="0"/>
              <a:t>RL algorithms attempt to find a policy for maximizing cumulative reward for the agent over the course of the problem.</a:t>
            </a:r>
          </a:p>
          <a:p>
            <a:endParaRPr lang="en-US" dirty="0"/>
          </a:p>
          <a:p>
            <a:r>
              <a:rPr lang="en-US" dirty="0"/>
              <a:t>Typically represented by a </a:t>
            </a:r>
            <a:r>
              <a:rPr lang="en-US" b="1" dirty="0"/>
              <a:t>Markov Decision Process</a:t>
            </a:r>
          </a:p>
          <a:p>
            <a:endParaRPr lang="en-US" b="1" dirty="0"/>
          </a:p>
          <a:p>
            <a:r>
              <a:rPr lang="en-US" dirty="0"/>
              <a:t>RL differs from supervised learning in that correct input/output pairs are never presented, nor sub-optimal actions explicitly corrected.</a:t>
            </a:r>
          </a:p>
          <a:p>
            <a:endParaRPr lang="en-US" b="1" dirty="0"/>
          </a:p>
        </p:txBody>
      </p:sp>
    </p:spTree>
    <p:extLst>
      <p:ext uri="{BB962C8B-B14F-4D97-AF65-F5344CB8AC3E}">
        <p14:creationId xmlns:p14="http://schemas.microsoft.com/office/powerpoint/2010/main" val="65716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What is Markov about MDPs?</a:t>
            </a:r>
          </a:p>
        </p:txBody>
      </p:sp>
      <p:sp>
        <p:nvSpPr>
          <p:cNvPr id="8195" name="Content Placeholder 2"/>
          <p:cNvSpPr>
            <a:spLocks noGrp="1"/>
          </p:cNvSpPr>
          <p:nvPr>
            <p:ph idx="1"/>
          </p:nvPr>
        </p:nvSpPr>
        <p:spPr>
          <a:xfrm>
            <a:off x="1981200" y="1600201"/>
            <a:ext cx="5943600" cy="4525963"/>
          </a:xfrm>
        </p:spPr>
        <p:txBody>
          <a:bodyPr/>
          <a:lstStyle/>
          <a:p>
            <a:r>
              <a:rPr lang="en-US" sz="2400"/>
              <a:t>Andrey Markov (1856-1922)</a:t>
            </a:r>
          </a:p>
          <a:p>
            <a:pPr lvl="2"/>
            <a:endParaRPr lang="en-US" sz="1600"/>
          </a:p>
          <a:p>
            <a:r>
              <a:rPr lang="en-US" sz="2400"/>
              <a:t>“Markov” generally means that given the present state, the future and the past are independent</a:t>
            </a:r>
          </a:p>
          <a:p>
            <a:pPr lvl="2"/>
            <a:endParaRPr lang="en-US" sz="1600"/>
          </a:p>
          <a:p>
            <a:r>
              <a:rPr lang="en-US" sz="2400"/>
              <a:t>For Markov decision processes, “Markov” means:</a:t>
            </a:r>
          </a:p>
          <a:p>
            <a:pPr>
              <a:buFont typeface="Wingdings" pitchFamily="2" charset="2"/>
              <a:buNone/>
            </a:pPr>
            <a:endParaRPr lang="en-US" sz="2400"/>
          </a:p>
        </p:txBody>
      </p:sp>
      <p:pic>
        <p:nvPicPr>
          <p:cNvPr id="8196" name="Picture 2" descr="\\.host\Shared Folders\Shared with PC\images\Markov.jpg"/>
          <p:cNvPicPr>
            <a:picLocks noChangeAspect="1" noChangeArrowheads="1"/>
          </p:cNvPicPr>
          <p:nvPr/>
        </p:nvPicPr>
        <p:blipFill>
          <a:blip r:embed="rId5" cstate="print"/>
          <a:srcRect/>
          <a:stretch>
            <a:fillRect/>
          </a:stretch>
        </p:blipFill>
        <p:spPr bwMode="auto">
          <a:xfrm>
            <a:off x="8001001" y="1752601"/>
            <a:ext cx="2143125" cy="2790825"/>
          </a:xfrm>
          <a:prstGeom prst="rect">
            <a:avLst/>
          </a:prstGeom>
          <a:noFill/>
          <a:ln w="9525">
            <a:noFill/>
            <a:miter lim="800000"/>
            <a:headEnd/>
            <a:tailEnd/>
          </a:ln>
        </p:spPr>
      </p:pic>
      <p:pic>
        <p:nvPicPr>
          <p:cNvPr id="8197" name="Picture 11" descr="TP_tmp.png"/>
          <p:cNvPicPr>
            <a:picLocks noChangeAspect="1"/>
          </p:cNvPicPr>
          <p:nvPr>
            <p:custDataLst>
              <p:tags r:id="rId1"/>
            </p:custDataLst>
          </p:nvPr>
        </p:nvPicPr>
        <p:blipFill>
          <a:blip r:embed="rId6" cstate="print"/>
          <a:srcRect/>
          <a:stretch>
            <a:fillRect/>
          </a:stretch>
        </p:blipFill>
        <p:spPr bwMode="auto">
          <a:xfrm>
            <a:off x="3325814" y="5562600"/>
            <a:ext cx="193675" cy="82550"/>
          </a:xfrm>
          <a:prstGeom prst="rect">
            <a:avLst/>
          </a:prstGeom>
          <a:noFill/>
          <a:ln w="9525">
            <a:noFill/>
            <a:miter lim="800000"/>
            <a:headEnd/>
            <a:tailEnd/>
          </a:ln>
        </p:spPr>
      </p:pic>
      <p:pic>
        <p:nvPicPr>
          <p:cNvPr id="8198" name="Picture 9" descr="TP_tmp.png"/>
          <p:cNvPicPr>
            <a:picLocks noChangeAspect="1"/>
          </p:cNvPicPr>
          <p:nvPr>
            <p:custDataLst>
              <p:tags r:id="rId2"/>
            </p:custDataLst>
          </p:nvPr>
        </p:nvPicPr>
        <p:blipFill>
          <a:blip r:embed="rId7" cstate="print"/>
          <a:srcRect/>
          <a:stretch>
            <a:fillRect/>
          </a:stretch>
        </p:blipFill>
        <p:spPr bwMode="auto">
          <a:xfrm>
            <a:off x="2563814" y="4953000"/>
            <a:ext cx="7189787" cy="304800"/>
          </a:xfrm>
          <a:prstGeom prst="rect">
            <a:avLst/>
          </a:prstGeom>
          <a:noFill/>
          <a:ln w="9525">
            <a:noFill/>
            <a:miter lim="800000"/>
            <a:headEnd/>
            <a:tailEnd/>
          </a:ln>
        </p:spPr>
      </p:pic>
      <p:pic>
        <p:nvPicPr>
          <p:cNvPr id="8199" name="Picture 10" descr="TP_tmp.png"/>
          <p:cNvPicPr>
            <a:picLocks noChangeAspect="1"/>
          </p:cNvPicPr>
          <p:nvPr>
            <p:custDataLst>
              <p:tags r:id="rId3"/>
            </p:custDataLst>
          </p:nvPr>
        </p:nvPicPr>
        <p:blipFill>
          <a:blip r:embed="rId8" cstate="print"/>
          <a:srcRect/>
          <a:stretch>
            <a:fillRect/>
          </a:stretch>
        </p:blipFill>
        <p:spPr bwMode="auto">
          <a:xfrm>
            <a:off x="2563813" y="6019800"/>
            <a:ext cx="3497262" cy="304800"/>
          </a:xfrm>
          <a:prstGeom prst="rect">
            <a:avLst/>
          </a:prstGeom>
          <a:noFill/>
          <a:ln w="9525">
            <a:noFill/>
            <a:miter lim="800000"/>
            <a:headEnd/>
            <a:tailEnd/>
          </a:ln>
        </p:spPr>
      </p:pic>
    </p:spTree>
    <p:extLst>
      <p:ext uri="{BB962C8B-B14F-4D97-AF65-F5344CB8AC3E}">
        <p14:creationId xmlns:p14="http://schemas.microsoft.com/office/powerpoint/2010/main" val="144428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Solving MDPs</a:t>
            </a:r>
          </a:p>
        </p:txBody>
      </p:sp>
      <p:sp>
        <p:nvSpPr>
          <p:cNvPr id="9219" name="Rectangle 3"/>
          <p:cNvSpPr>
            <a:spLocks noGrp="1" noChangeArrowheads="1"/>
          </p:cNvSpPr>
          <p:nvPr>
            <p:ph type="body" idx="1"/>
          </p:nvPr>
        </p:nvSpPr>
        <p:spPr>
          <a:xfrm>
            <a:off x="947530" y="1447800"/>
            <a:ext cx="8229600" cy="4525963"/>
          </a:xfrm>
        </p:spPr>
        <p:txBody>
          <a:bodyPr/>
          <a:lstStyle/>
          <a:p>
            <a:r>
              <a:rPr lang="en-US" sz="2400" dirty="0"/>
              <a:t>In deterministic single-agent search problems, want an optimal </a:t>
            </a:r>
            <a:r>
              <a:rPr lang="en-US" sz="2400" dirty="0">
                <a:solidFill>
                  <a:srgbClr val="CC0000"/>
                </a:solidFill>
              </a:rPr>
              <a:t>plan</a:t>
            </a:r>
            <a:r>
              <a:rPr lang="en-US" sz="2400" dirty="0"/>
              <a:t>, or sequence of actions, from start to a goal</a:t>
            </a:r>
          </a:p>
          <a:p>
            <a:r>
              <a:rPr lang="en-US" sz="2400" dirty="0"/>
              <a:t>In an MDP, we want an optimal </a:t>
            </a:r>
            <a:r>
              <a:rPr lang="en-US" sz="2400" dirty="0">
                <a:solidFill>
                  <a:srgbClr val="CC0000"/>
                </a:solidFill>
              </a:rPr>
              <a:t>policy </a:t>
            </a:r>
            <a:r>
              <a:rPr lang="en-US" sz="2400" dirty="0">
                <a:solidFill>
                  <a:srgbClr val="CC0000"/>
                </a:solidFill>
                <a:sym typeface="Symbol" pitchFamily="18" charset="2"/>
              </a:rPr>
              <a:t>*: S → A</a:t>
            </a:r>
          </a:p>
          <a:p>
            <a:pPr lvl="1"/>
            <a:r>
              <a:rPr lang="en-US" sz="2000" dirty="0">
                <a:sym typeface="Symbol" pitchFamily="18" charset="2"/>
              </a:rPr>
              <a:t>A policy  gives an action for each state</a:t>
            </a:r>
          </a:p>
          <a:p>
            <a:pPr lvl="1"/>
            <a:r>
              <a:rPr lang="en-US" sz="2000" dirty="0">
                <a:sym typeface="Symbol" pitchFamily="18" charset="2"/>
              </a:rPr>
              <a:t>An optimal policy maximizes expected utility if followed</a:t>
            </a:r>
          </a:p>
          <a:p>
            <a:pPr lvl="1"/>
            <a:r>
              <a:rPr lang="en-US" sz="2000" dirty="0">
                <a:sym typeface="Symbol" pitchFamily="18" charset="2"/>
              </a:rPr>
              <a:t>Defines a reflex agent</a:t>
            </a:r>
          </a:p>
        </p:txBody>
      </p:sp>
      <p:pic>
        <p:nvPicPr>
          <p:cNvPr id="9220" name="Picture 4"/>
          <p:cNvPicPr>
            <a:picLocks noChangeAspect="1" noChangeArrowheads="1"/>
          </p:cNvPicPr>
          <p:nvPr/>
        </p:nvPicPr>
        <p:blipFill>
          <a:blip r:embed="rId2" cstate="print"/>
          <a:srcRect/>
          <a:stretch>
            <a:fillRect/>
          </a:stretch>
        </p:blipFill>
        <p:spPr bwMode="auto">
          <a:xfrm>
            <a:off x="7597608" y="3710782"/>
            <a:ext cx="4013200" cy="3057525"/>
          </a:xfrm>
          <a:prstGeom prst="rect">
            <a:avLst/>
          </a:prstGeom>
          <a:noFill/>
          <a:ln w="9525">
            <a:noFill/>
            <a:miter lim="800000"/>
            <a:headEnd/>
            <a:tailEnd/>
          </a:ln>
        </p:spPr>
      </p:pic>
      <p:sp>
        <p:nvSpPr>
          <p:cNvPr id="9221" name="Text Box 5"/>
          <p:cNvSpPr txBox="1">
            <a:spLocks noChangeArrowheads="1"/>
          </p:cNvSpPr>
          <p:nvPr/>
        </p:nvSpPr>
        <p:spPr bwMode="auto">
          <a:xfrm>
            <a:off x="1083212" y="5239544"/>
            <a:ext cx="6331227" cy="369332"/>
          </a:xfrm>
          <a:prstGeom prst="rect">
            <a:avLst/>
          </a:prstGeom>
          <a:noFill/>
          <a:ln w="9525">
            <a:noFill/>
            <a:miter lim="800000"/>
            <a:headEnd/>
            <a:tailEnd/>
          </a:ln>
        </p:spPr>
        <p:txBody>
          <a:bodyPr wrap="square">
            <a:spAutoFit/>
          </a:bodyPr>
          <a:lstStyle/>
          <a:p>
            <a:pPr>
              <a:spcBef>
                <a:spcPct val="50000"/>
              </a:spcBef>
            </a:pPr>
            <a:r>
              <a:rPr lang="en-US" dirty="0"/>
              <a:t>Optimal policy when R(s, a, s’) = -0.03 for all non-terminals s</a:t>
            </a:r>
          </a:p>
        </p:txBody>
      </p:sp>
    </p:spTree>
    <p:extLst>
      <p:ext uri="{BB962C8B-B14F-4D97-AF65-F5344CB8AC3E}">
        <p14:creationId xmlns:p14="http://schemas.microsoft.com/office/powerpoint/2010/main" val="423071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Recap: Defining MDPs</a:t>
            </a:r>
          </a:p>
        </p:txBody>
      </p:sp>
      <p:sp>
        <p:nvSpPr>
          <p:cNvPr id="18435" name="Rectangle 3"/>
          <p:cNvSpPr>
            <a:spLocks noGrp="1" noChangeArrowheads="1"/>
          </p:cNvSpPr>
          <p:nvPr>
            <p:ph type="body" idx="1"/>
          </p:nvPr>
        </p:nvSpPr>
        <p:spPr/>
        <p:txBody>
          <a:bodyPr>
            <a:normAutofit fontScale="92500" lnSpcReduction="20000"/>
          </a:bodyPr>
          <a:lstStyle/>
          <a:p>
            <a:pPr>
              <a:lnSpc>
                <a:spcPct val="80000"/>
              </a:lnSpc>
            </a:pPr>
            <a:r>
              <a:rPr lang="en-US" sz="2800"/>
              <a:t>Markov decision processes:</a:t>
            </a:r>
          </a:p>
          <a:p>
            <a:pPr lvl="1">
              <a:lnSpc>
                <a:spcPct val="80000"/>
              </a:lnSpc>
            </a:pPr>
            <a:r>
              <a:rPr lang="en-US" sz="2400"/>
              <a:t>States S</a:t>
            </a:r>
          </a:p>
          <a:p>
            <a:pPr lvl="1">
              <a:lnSpc>
                <a:spcPct val="80000"/>
              </a:lnSpc>
            </a:pPr>
            <a:r>
              <a:rPr lang="en-US" sz="2400"/>
              <a:t>Start state s</a:t>
            </a:r>
            <a:r>
              <a:rPr lang="en-US" sz="2400" baseline="-25000"/>
              <a:t>0</a:t>
            </a:r>
          </a:p>
          <a:p>
            <a:pPr lvl="1">
              <a:lnSpc>
                <a:spcPct val="80000"/>
              </a:lnSpc>
            </a:pPr>
            <a:r>
              <a:rPr lang="en-US" sz="2400"/>
              <a:t>Actions A</a:t>
            </a:r>
          </a:p>
          <a:p>
            <a:pPr lvl="1">
              <a:lnSpc>
                <a:spcPct val="80000"/>
              </a:lnSpc>
            </a:pPr>
            <a:r>
              <a:rPr lang="en-US" sz="2400"/>
              <a:t>Transitions P(s’|s,a) (or T(s,a,s’))</a:t>
            </a:r>
          </a:p>
          <a:p>
            <a:pPr lvl="1">
              <a:lnSpc>
                <a:spcPct val="80000"/>
              </a:lnSpc>
            </a:pPr>
            <a:r>
              <a:rPr lang="en-US" sz="2400"/>
              <a:t>Rewards R(s,a,s’) (and discount </a:t>
            </a:r>
            <a:r>
              <a:rPr lang="en-US" sz="2400">
                <a:sym typeface="Symbol" pitchFamily="18" charset="2"/>
              </a:rPr>
              <a:t></a:t>
            </a:r>
            <a:r>
              <a:rPr lang="en-US" sz="2400"/>
              <a:t>)</a:t>
            </a:r>
          </a:p>
          <a:p>
            <a:pPr lvl="1">
              <a:lnSpc>
                <a:spcPct val="80000"/>
              </a:lnSpc>
            </a:pPr>
            <a:endParaRPr lang="en-US" sz="2400" baseline="-25000"/>
          </a:p>
          <a:p>
            <a:pPr lvl="1">
              <a:lnSpc>
                <a:spcPct val="80000"/>
              </a:lnSpc>
            </a:pPr>
            <a:endParaRPr lang="en-US" sz="2400" baseline="-25000"/>
          </a:p>
          <a:p>
            <a:pPr>
              <a:lnSpc>
                <a:spcPct val="80000"/>
              </a:lnSpc>
            </a:pPr>
            <a:r>
              <a:rPr lang="en-US" sz="2800"/>
              <a:t>MDP quantities so far:</a:t>
            </a:r>
          </a:p>
          <a:p>
            <a:pPr lvl="1">
              <a:lnSpc>
                <a:spcPct val="80000"/>
              </a:lnSpc>
            </a:pPr>
            <a:r>
              <a:rPr lang="en-US" sz="2400"/>
              <a:t>Policy = Choice of action for each state</a:t>
            </a:r>
          </a:p>
          <a:p>
            <a:pPr lvl="1">
              <a:lnSpc>
                <a:spcPct val="80000"/>
              </a:lnSpc>
            </a:pPr>
            <a:r>
              <a:rPr lang="en-US" sz="2400"/>
              <a:t>Utility (or return) = sum of discounted rewards</a:t>
            </a:r>
          </a:p>
        </p:txBody>
      </p:sp>
      <p:grpSp>
        <p:nvGrpSpPr>
          <p:cNvPr id="18436" name="Group 4"/>
          <p:cNvGrpSpPr>
            <a:grpSpLocks/>
          </p:cNvGrpSpPr>
          <p:nvPr/>
        </p:nvGrpSpPr>
        <p:grpSpPr bwMode="auto">
          <a:xfrm>
            <a:off x="7772399" y="1781176"/>
            <a:ext cx="3279913" cy="3678303"/>
            <a:chOff x="2400" y="1401"/>
            <a:chExt cx="1392" cy="1278"/>
          </a:xfrm>
        </p:grpSpPr>
        <p:sp>
          <p:nvSpPr>
            <p:cNvPr id="18438" name="AutoShape 5"/>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grpSp>
          <p:nvGrpSpPr>
            <p:cNvPr id="18439" name="Group 6"/>
            <p:cNvGrpSpPr>
              <a:grpSpLocks/>
            </p:cNvGrpSpPr>
            <p:nvPr/>
          </p:nvGrpSpPr>
          <p:grpSpPr bwMode="auto">
            <a:xfrm>
              <a:off x="2529" y="1617"/>
              <a:ext cx="1263" cy="361"/>
              <a:chOff x="1584" y="1680"/>
              <a:chExt cx="2352" cy="336"/>
            </a:xfrm>
          </p:grpSpPr>
          <p:sp>
            <p:nvSpPr>
              <p:cNvPr id="1845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1845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1845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1845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18440" name="Oval 11"/>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18441" name="Group 12"/>
            <p:cNvGrpSpPr>
              <a:grpSpLocks/>
            </p:cNvGrpSpPr>
            <p:nvPr/>
          </p:nvGrpSpPr>
          <p:grpSpPr bwMode="auto">
            <a:xfrm>
              <a:off x="2400" y="2107"/>
              <a:ext cx="1057" cy="386"/>
              <a:chOff x="1536" y="2400"/>
              <a:chExt cx="1584" cy="624"/>
            </a:xfrm>
          </p:grpSpPr>
          <p:sp>
            <p:nvSpPr>
              <p:cNvPr id="1844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844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845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845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8442" name="Text Box 17"/>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t>a</a:t>
              </a:r>
            </a:p>
          </p:txBody>
        </p:sp>
        <p:sp>
          <p:nvSpPr>
            <p:cNvPr id="18443" name="Text Box 18"/>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8444" name="Text Box 19"/>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rPr>
                <a:t>s, a</a:t>
              </a:r>
            </a:p>
          </p:txBody>
        </p:sp>
        <p:sp>
          <p:nvSpPr>
            <p:cNvPr id="18445" name="Text Box 20"/>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t>s,a,s’</a:t>
              </a:r>
            </a:p>
          </p:txBody>
        </p:sp>
        <p:sp>
          <p:nvSpPr>
            <p:cNvPr id="18446" name="AutoShape 2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8447" name="Text Box 22"/>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sp>
        <p:nvSpPr>
          <p:cNvPr id="18437" name="Slide Number Placeholder 22"/>
          <p:cNvSpPr>
            <a:spLocks noGrp="1"/>
          </p:cNvSpPr>
          <p:nvPr>
            <p:ph type="sldNum" sz="quarter" idx="12"/>
          </p:nvPr>
        </p:nvSpPr>
        <p:spPr>
          <a:noFill/>
        </p:spPr>
        <p:txBody>
          <a:bodyPr/>
          <a:lstStyle/>
          <a:p>
            <a:fld id="{83B6C312-730F-459E-8FC5-AD3AC0469B85}" type="slidenum">
              <a:rPr lang="en-US" smtClean="0">
                <a:latin typeface="Arial" charset="0"/>
              </a:rPr>
              <a:pPr/>
              <a:t>43</a:t>
            </a:fld>
            <a:endParaRPr lang="en-US">
              <a:latin typeface="Arial" charset="0"/>
            </a:endParaRPr>
          </a:p>
        </p:txBody>
      </p:sp>
    </p:spTree>
    <p:extLst>
      <p:ext uri="{BB962C8B-B14F-4D97-AF65-F5344CB8AC3E}">
        <p14:creationId xmlns:p14="http://schemas.microsoft.com/office/powerpoint/2010/main" val="107000734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Optimal Utilities</a:t>
            </a:r>
          </a:p>
        </p:txBody>
      </p:sp>
      <p:sp>
        <p:nvSpPr>
          <p:cNvPr id="19459" name="Rectangle 3"/>
          <p:cNvSpPr>
            <a:spLocks noGrp="1" noChangeArrowheads="1"/>
          </p:cNvSpPr>
          <p:nvPr>
            <p:ph type="body" idx="1"/>
          </p:nvPr>
        </p:nvSpPr>
        <p:spPr>
          <a:xfrm>
            <a:off x="291548" y="1600200"/>
            <a:ext cx="5575852" cy="4953000"/>
          </a:xfrm>
        </p:spPr>
        <p:txBody>
          <a:bodyPr>
            <a:normAutofit/>
          </a:bodyPr>
          <a:lstStyle/>
          <a:p>
            <a:pPr>
              <a:lnSpc>
                <a:spcPct val="80000"/>
              </a:lnSpc>
            </a:pPr>
            <a:r>
              <a:rPr lang="en-US" dirty="0"/>
              <a:t>Fundamental operation: compute the values (optimal expect max utilities) of states s</a:t>
            </a:r>
          </a:p>
          <a:p>
            <a:pPr>
              <a:lnSpc>
                <a:spcPct val="80000"/>
              </a:lnSpc>
            </a:pPr>
            <a:endParaRPr lang="en-US" sz="500" dirty="0"/>
          </a:p>
          <a:p>
            <a:pPr>
              <a:lnSpc>
                <a:spcPct val="80000"/>
              </a:lnSpc>
            </a:pPr>
            <a:r>
              <a:rPr lang="en-US" dirty="0"/>
              <a:t>Why?  Optimal values define optimal policies!</a:t>
            </a:r>
          </a:p>
          <a:p>
            <a:pPr>
              <a:lnSpc>
                <a:spcPct val="80000"/>
              </a:lnSpc>
            </a:pPr>
            <a:endParaRPr lang="en-US" sz="500" dirty="0"/>
          </a:p>
          <a:p>
            <a:pPr>
              <a:lnSpc>
                <a:spcPct val="80000"/>
              </a:lnSpc>
            </a:pPr>
            <a:r>
              <a:rPr lang="en-US" dirty="0"/>
              <a:t>Define the value of a state s:</a:t>
            </a:r>
          </a:p>
          <a:p>
            <a:pPr lvl="1">
              <a:lnSpc>
                <a:spcPct val="80000"/>
              </a:lnSpc>
              <a:buFont typeface="Wingdings" pitchFamily="2" charset="2"/>
              <a:buNone/>
            </a:pPr>
            <a:r>
              <a:rPr lang="en-US" dirty="0">
                <a:solidFill>
                  <a:srgbClr val="CC0000"/>
                </a:solidFill>
              </a:rPr>
              <a:t>V</a:t>
            </a:r>
            <a:r>
              <a:rPr lang="en-US" baseline="30000" dirty="0">
                <a:solidFill>
                  <a:srgbClr val="CC0000"/>
                </a:solidFill>
                <a:sym typeface="Symbol" pitchFamily="18" charset="2"/>
              </a:rPr>
              <a:t>*</a:t>
            </a:r>
            <a:r>
              <a:rPr lang="en-US" dirty="0">
                <a:solidFill>
                  <a:srgbClr val="CC0000"/>
                </a:solidFill>
              </a:rPr>
              <a:t>(s) = expected utility starting in s and acting optimally</a:t>
            </a:r>
            <a:endParaRPr lang="en-US" dirty="0"/>
          </a:p>
          <a:p>
            <a:pPr>
              <a:lnSpc>
                <a:spcPct val="80000"/>
              </a:lnSpc>
            </a:pPr>
            <a:endParaRPr lang="en-US" sz="500" dirty="0"/>
          </a:p>
          <a:p>
            <a:pPr>
              <a:lnSpc>
                <a:spcPct val="80000"/>
              </a:lnSpc>
            </a:pPr>
            <a:r>
              <a:rPr lang="en-US" dirty="0"/>
              <a:t>Define the value of a q-state (</a:t>
            </a:r>
            <a:r>
              <a:rPr lang="en-US" dirty="0" err="1"/>
              <a:t>s,a</a:t>
            </a:r>
            <a:r>
              <a:rPr lang="en-US" dirty="0"/>
              <a:t>):</a:t>
            </a:r>
          </a:p>
          <a:p>
            <a:pPr lvl="1">
              <a:lnSpc>
                <a:spcPct val="80000"/>
              </a:lnSpc>
              <a:buFont typeface="Wingdings" pitchFamily="2" charset="2"/>
              <a:buNone/>
            </a:pPr>
            <a:r>
              <a:rPr lang="en-US" dirty="0">
                <a:solidFill>
                  <a:srgbClr val="CC0000"/>
                </a:solidFill>
              </a:rPr>
              <a:t>Q</a:t>
            </a:r>
            <a:r>
              <a:rPr lang="en-US" baseline="30000" dirty="0">
                <a:solidFill>
                  <a:srgbClr val="CC0000"/>
                </a:solidFill>
                <a:sym typeface="Symbol" pitchFamily="18" charset="2"/>
              </a:rPr>
              <a:t>*</a:t>
            </a:r>
            <a:r>
              <a:rPr lang="en-US" dirty="0">
                <a:solidFill>
                  <a:srgbClr val="CC0000"/>
                </a:solidFill>
              </a:rPr>
              <a:t>(</a:t>
            </a:r>
            <a:r>
              <a:rPr lang="en-US" dirty="0" err="1">
                <a:solidFill>
                  <a:srgbClr val="CC0000"/>
                </a:solidFill>
              </a:rPr>
              <a:t>s,a</a:t>
            </a:r>
            <a:r>
              <a:rPr lang="en-US" dirty="0">
                <a:solidFill>
                  <a:srgbClr val="CC0000"/>
                </a:solidFill>
              </a:rPr>
              <a:t>) = expected utility starting in s, taking action a and thereafter acting optimally</a:t>
            </a:r>
          </a:p>
          <a:p>
            <a:pPr lvl="1">
              <a:lnSpc>
                <a:spcPct val="80000"/>
              </a:lnSpc>
              <a:buFont typeface="Wingdings" pitchFamily="2" charset="2"/>
              <a:buNone/>
            </a:pPr>
            <a:endParaRPr lang="en-US" sz="500" dirty="0">
              <a:solidFill>
                <a:srgbClr val="CC0000"/>
              </a:solidFill>
            </a:endParaRPr>
          </a:p>
          <a:p>
            <a:pPr>
              <a:lnSpc>
                <a:spcPct val="80000"/>
              </a:lnSpc>
            </a:pPr>
            <a:r>
              <a:rPr lang="en-US" dirty="0"/>
              <a:t>Define the optimal policy:</a:t>
            </a:r>
          </a:p>
          <a:p>
            <a:pPr lvl="1">
              <a:lnSpc>
                <a:spcPct val="80000"/>
              </a:lnSpc>
              <a:buFont typeface="Wingdings" pitchFamily="2" charset="2"/>
              <a:buNone/>
            </a:pPr>
            <a:r>
              <a:rPr lang="en-US" dirty="0">
                <a:solidFill>
                  <a:srgbClr val="CC0000"/>
                </a:solidFill>
                <a:sym typeface="Symbol" pitchFamily="18" charset="2"/>
              </a:rPr>
              <a:t></a:t>
            </a:r>
            <a:r>
              <a:rPr lang="en-US" baseline="30000" dirty="0">
                <a:solidFill>
                  <a:srgbClr val="CC0000"/>
                </a:solidFill>
                <a:sym typeface="Symbol" pitchFamily="18" charset="2"/>
              </a:rPr>
              <a:t>*</a:t>
            </a:r>
            <a:r>
              <a:rPr lang="en-US" dirty="0">
                <a:solidFill>
                  <a:srgbClr val="CC0000"/>
                </a:solidFill>
              </a:rPr>
              <a:t>(s) = optimal action from state s</a:t>
            </a:r>
          </a:p>
        </p:txBody>
      </p:sp>
      <p:grpSp>
        <p:nvGrpSpPr>
          <p:cNvPr id="19460" name="Group 23"/>
          <p:cNvGrpSpPr>
            <a:grpSpLocks/>
          </p:cNvGrpSpPr>
          <p:nvPr/>
        </p:nvGrpSpPr>
        <p:grpSpPr bwMode="auto">
          <a:xfrm>
            <a:off x="6934200" y="1981201"/>
            <a:ext cx="2209800" cy="2028825"/>
            <a:chOff x="2400" y="1401"/>
            <a:chExt cx="1392" cy="1278"/>
          </a:xfrm>
        </p:grpSpPr>
        <p:sp>
          <p:nvSpPr>
            <p:cNvPr id="19465" name="AutoShape 24"/>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p>
          </p:txBody>
        </p:sp>
        <p:grpSp>
          <p:nvGrpSpPr>
            <p:cNvPr id="19466" name="Group 25"/>
            <p:cNvGrpSpPr>
              <a:grpSpLocks/>
            </p:cNvGrpSpPr>
            <p:nvPr/>
          </p:nvGrpSpPr>
          <p:grpSpPr bwMode="auto">
            <a:xfrm>
              <a:off x="2529" y="1617"/>
              <a:ext cx="1263" cy="361"/>
              <a:chOff x="1584" y="1680"/>
              <a:chExt cx="2352" cy="336"/>
            </a:xfrm>
          </p:grpSpPr>
          <p:sp>
            <p:nvSpPr>
              <p:cNvPr id="19479" name="Line 2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19480" name="Line 2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19481" name="Line 2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19482" name="Line 2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19467" name="Oval 30"/>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p>
          </p:txBody>
        </p:sp>
        <p:grpSp>
          <p:nvGrpSpPr>
            <p:cNvPr id="19468" name="Group 31"/>
            <p:cNvGrpSpPr>
              <a:grpSpLocks/>
            </p:cNvGrpSpPr>
            <p:nvPr/>
          </p:nvGrpSpPr>
          <p:grpSpPr bwMode="auto">
            <a:xfrm>
              <a:off x="2400" y="2107"/>
              <a:ext cx="1057" cy="386"/>
              <a:chOff x="1536" y="2400"/>
              <a:chExt cx="1584" cy="624"/>
            </a:xfrm>
          </p:grpSpPr>
          <p:sp>
            <p:nvSpPr>
              <p:cNvPr id="19475" name="Line 3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19476" name="Line 3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19477" name="Line 3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19478" name="Line 35"/>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p>
            </p:txBody>
          </p:sp>
        </p:grpSp>
        <p:sp>
          <p:nvSpPr>
            <p:cNvPr id="19469" name="Text Box 36"/>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t>a</a:t>
              </a:r>
            </a:p>
          </p:txBody>
        </p:sp>
        <p:sp>
          <p:nvSpPr>
            <p:cNvPr id="19470" name="Text Box 37"/>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rPr>
                <a:t>s</a:t>
              </a:r>
            </a:p>
          </p:txBody>
        </p:sp>
        <p:sp>
          <p:nvSpPr>
            <p:cNvPr id="19471" name="Text Box 38"/>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rPr>
                <a:t>s, a</a:t>
              </a:r>
            </a:p>
          </p:txBody>
        </p:sp>
        <p:sp>
          <p:nvSpPr>
            <p:cNvPr id="19472" name="Text Box 39"/>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t>s,a,s’</a:t>
              </a:r>
            </a:p>
          </p:txBody>
        </p:sp>
        <p:sp>
          <p:nvSpPr>
            <p:cNvPr id="19473" name="AutoShape 40"/>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19474" name="Text Box 41"/>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rPr>
                <a:t>s’</a:t>
              </a:r>
            </a:p>
          </p:txBody>
        </p:sp>
      </p:grpSp>
      <p:pic>
        <p:nvPicPr>
          <p:cNvPr id="19461" name="Picture 61"/>
          <p:cNvPicPr>
            <a:picLocks noChangeAspect="1" noChangeArrowheads="1"/>
          </p:cNvPicPr>
          <p:nvPr/>
        </p:nvPicPr>
        <p:blipFill>
          <a:blip r:embed="rId3" cstate="print"/>
          <a:srcRect/>
          <a:stretch>
            <a:fillRect/>
          </a:stretch>
        </p:blipFill>
        <p:spPr bwMode="auto">
          <a:xfrm>
            <a:off x="5943601" y="4953000"/>
            <a:ext cx="2219325" cy="1689100"/>
          </a:xfrm>
          <a:prstGeom prst="rect">
            <a:avLst/>
          </a:prstGeom>
          <a:noFill/>
          <a:ln w="9525">
            <a:noFill/>
            <a:miter lim="800000"/>
            <a:headEnd/>
            <a:tailEnd/>
          </a:ln>
        </p:spPr>
      </p:pic>
      <p:pic>
        <p:nvPicPr>
          <p:cNvPr id="19462" name="Picture 62"/>
          <p:cNvPicPr>
            <a:picLocks noChangeAspect="1" noChangeArrowheads="1"/>
          </p:cNvPicPr>
          <p:nvPr/>
        </p:nvPicPr>
        <p:blipFill>
          <a:blip r:embed="rId4" cstate="print"/>
          <a:srcRect/>
          <a:stretch>
            <a:fillRect/>
          </a:stretch>
        </p:blipFill>
        <p:spPr bwMode="auto">
          <a:xfrm>
            <a:off x="8229600" y="4953001"/>
            <a:ext cx="2171700" cy="1673225"/>
          </a:xfrm>
          <a:prstGeom prst="rect">
            <a:avLst/>
          </a:prstGeom>
          <a:noFill/>
          <a:ln w="9525">
            <a:noFill/>
            <a:miter lim="800000"/>
            <a:headEnd/>
            <a:tailEnd/>
          </a:ln>
        </p:spPr>
      </p:pic>
      <p:sp>
        <p:nvSpPr>
          <p:cNvPr id="19463" name="Slide Number Placeholder 24"/>
          <p:cNvSpPr>
            <a:spLocks noGrp="1"/>
          </p:cNvSpPr>
          <p:nvPr>
            <p:ph type="sldNum" sz="quarter" idx="12"/>
          </p:nvPr>
        </p:nvSpPr>
        <p:spPr>
          <a:noFill/>
        </p:spPr>
        <p:txBody>
          <a:bodyPr/>
          <a:lstStyle/>
          <a:p>
            <a:fld id="{B053346F-1CB3-456B-9A83-B4544C7F8330}" type="slidenum">
              <a:rPr lang="en-US" smtClean="0">
                <a:latin typeface="Arial" charset="0"/>
              </a:rPr>
              <a:pPr/>
              <a:t>44</a:t>
            </a:fld>
            <a:endParaRPr lang="en-US">
              <a:latin typeface="Arial" charset="0"/>
            </a:endParaRPr>
          </a:p>
        </p:txBody>
      </p:sp>
    </p:spTree>
    <p:extLst>
      <p:ext uri="{BB962C8B-B14F-4D97-AF65-F5344CB8AC3E}">
        <p14:creationId xmlns:p14="http://schemas.microsoft.com/office/powerpoint/2010/main" val="378962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sym typeface="Symbol" pitchFamily="18" charset="2"/>
              </a:rPr>
              <a:t>Value Iteration</a:t>
            </a:r>
          </a:p>
        </p:txBody>
      </p:sp>
      <p:sp>
        <p:nvSpPr>
          <p:cNvPr id="1757187" name="Rectangle 3"/>
          <p:cNvSpPr>
            <a:spLocks noGrp="1" noChangeArrowheads="1"/>
          </p:cNvSpPr>
          <p:nvPr>
            <p:ph type="body" idx="1"/>
          </p:nvPr>
        </p:nvSpPr>
        <p:spPr>
          <a:xfrm>
            <a:off x="709336" y="1931504"/>
            <a:ext cx="10382733" cy="4224340"/>
          </a:xfrm>
        </p:spPr>
        <p:txBody>
          <a:bodyPr>
            <a:normAutofit fontScale="92500" lnSpcReduction="20000"/>
          </a:bodyPr>
          <a:lstStyle/>
          <a:p>
            <a:pPr>
              <a:lnSpc>
                <a:spcPct val="80000"/>
              </a:lnSpc>
            </a:pPr>
            <a:r>
              <a:rPr lang="en-US" sz="2400" dirty="0"/>
              <a:t>Idea:</a:t>
            </a:r>
          </a:p>
          <a:p>
            <a:pPr lvl="1">
              <a:lnSpc>
                <a:spcPct val="80000"/>
              </a:lnSpc>
            </a:pPr>
            <a:r>
              <a:rPr lang="en-US" sz="2000" dirty="0"/>
              <a:t>Start with V</a:t>
            </a:r>
            <a:r>
              <a:rPr lang="en-US" sz="2000" baseline="-25000" dirty="0"/>
              <a:t>0</a:t>
            </a:r>
            <a:r>
              <a:rPr lang="en-US" sz="2000" baseline="30000" dirty="0"/>
              <a:t>*</a:t>
            </a:r>
            <a:r>
              <a:rPr lang="en-US" sz="2000" dirty="0"/>
              <a:t>(s) = 0, which we know is right (why?)</a:t>
            </a:r>
          </a:p>
          <a:p>
            <a:pPr lvl="1">
              <a:lnSpc>
                <a:spcPct val="80000"/>
              </a:lnSpc>
            </a:pPr>
            <a:r>
              <a:rPr lang="en-US" sz="2000" dirty="0"/>
              <a:t>Given V</a:t>
            </a:r>
            <a:r>
              <a:rPr lang="en-US" sz="2000" baseline="-25000" dirty="0"/>
              <a:t>i</a:t>
            </a:r>
            <a:r>
              <a:rPr lang="en-US" sz="2000" baseline="30000" dirty="0"/>
              <a:t>*</a:t>
            </a:r>
            <a:r>
              <a:rPr lang="en-US" sz="2000" dirty="0"/>
              <a:t>, calculate the values for all states for depth i+1:</a:t>
            </a:r>
          </a:p>
          <a:p>
            <a:pPr lvl="1">
              <a:lnSpc>
                <a:spcPct val="80000"/>
              </a:lnSpc>
            </a:pPr>
            <a:endParaRPr lang="en-US" sz="2000" dirty="0"/>
          </a:p>
          <a:p>
            <a:pPr lvl="1">
              <a:lnSpc>
                <a:spcPct val="80000"/>
              </a:lnSpc>
            </a:pPr>
            <a:endParaRPr lang="en-US" sz="2000" dirty="0"/>
          </a:p>
          <a:p>
            <a:pPr marL="324000" lvl="1" indent="0">
              <a:lnSpc>
                <a:spcPct val="80000"/>
              </a:lnSpc>
              <a:buNone/>
            </a:pPr>
            <a:endParaRPr lang="en-US" sz="2000" dirty="0"/>
          </a:p>
          <a:p>
            <a:pPr lvl="1">
              <a:lnSpc>
                <a:spcPct val="80000"/>
              </a:lnSpc>
            </a:pPr>
            <a:endParaRPr lang="en-US" sz="2000" dirty="0"/>
          </a:p>
          <a:p>
            <a:pPr lvl="1">
              <a:lnSpc>
                <a:spcPct val="80000"/>
              </a:lnSpc>
            </a:pPr>
            <a:r>
              <a:rPr lang="en-US" sz="2000" dirty="0"/>
              <a:t>This is called a </a:t>
            </a:r>
            <a:r>
              <a:rPr lang="en-US" sz="2000" dirty="0">
                <a:solidFill>
                  <a:srgbClr val="CC0000"/>
                </a:solidFill>
              </a:rPr>
              <a:t>value update </a:t>
            </a:r>
            <a:r>
              <a:rPr lang="en-US" sz="2000" dirty="0"/>
              <a:t>or</a:t>
            </a:r>
            <a:r>
              <a:rPr lang="en-US" sz="2000" dirty="0">
                <a:solidFill>
                  <a:srgbClr val="CC0000"/>
                </a:solidFill>
              </a:rPr>
              <a:t> Bellman update</a:t>
            </a:r>
            <a:endParaRPr lang="en-US" sz="2000" dirty="0"/>
          </a:p>
          <a:p>
            <a:pPr lvl="1">
              <a:lnSpc>
                <a:spcPct val="80000"/>
              </a:lnSpc>
            </a:pPr>
            <a:r>
              <a:rPr lang="en-US" sz="2000" dirty="0"/>
              <a:t>Repeat until convergence</a:t>
            </a:r>
          </a:p>
          <a:p>
            <a:pPr lvl="1">
              <a:lnSpc>
                <a:spcPct val="80000"/>
              </a:lnSpc>
            </a:pPr>
            <a:endParaRPr lang="en-US" sz="2000" dirty="0"/>
          </a:p>
          <a:p>
            <a:pPr>
              <a:lnSpc>
                <a:spcPct val="80000"/>
              </a:lnSpc>
            </a:pPr>
            <a:r>
              <a:rPr lang="en-US" sz="2400" dirty="0"/>
              <a:t>Theorem: will converge to unique optimal values</a:t>
            </a:r>
          </a:p>
          <a:p>
            <a:pPr lvl="1">
              <a:lnSpc>
                <a:spcPct val="80000"/>
              </a:lnSpc>
            </a:pPr>
            <a:r>
              <a:rPr lang="en-US" sz="2000" dirty="0"/>
              <a:t>Basic idea: approximations get refined towards optimal values</a:t>
            </a:r>
          </a:p>
          <a:p>
            <a:pPr lvl="1">
              <a:lnSpc>
                <a:spcPct val="80000"/>
              </a:lnSpc>
            </a:pPr>
            <a:r>
              <a:rPr lang="en-US" sz="2000" dirty="0"/>
              <a:t>Policy may converge long before values do</a:t>
            </a:r>
          </a:p>
        </p:txBody>
      </p:sp>
      <p:pic>
        <p:nvPicPr>
          <p:cNvPr id="1757188" name="Picture 4" descr="txp_fig"/>
          <p:cNvPicPr>
            <a:picLocks noChangeAspect="1" noChangeArrowheads="1"/>
          </p:cNvPicPr>
          <p:nvPr>
            <p:custDataLst>
              <p:tags r:id="rId1"/>
            </p:custDataLst>
          </p:nvPr>
        </p:nvPicPr>
        <p:blipFill>
          <a:blip r:embed="rId3" cstate="print"/>
          <a:srcRect/>
          <a:stretch>
            <a:fillRect/>
          </a:stretch>
        </p:blipFill>
        <p:spPr bwMode="auto">
          <a:xfrm>
            <a:off x="3019425" y="3145483"/>
            <a:ext cx="7145338" cy="690563"/>
          </a:xfrm>
          <a:prstGeom prst="rect">
            <a:avLst/>
          </a:prstGeom>
          <a:noFill/>
          <a:ln w="9525">
            <a:noFill/>
            <a:miter lim="800000"/>
            <a:headEnd/>
            <a:tailEnd/>
          </a:ln>
        </p:spPr>
      </p:pic>
      <p:sp>
        <p:nvSpPr>
          <p:cNvPr id="24581" name="Slide Number Placeholder 4"/>
          <p:cNvSpPr>
            <a:spLocks noGrp="1"/>
          </p:cNvSpPr>
          <p:nvPr>
            <p:ph type="sldNum" sz="quarter" idx="12"/>
          </p:nvPr>
        </p:nvSpPr>
        <p:spPr>
          <a:noFill/>
        </p:spPr>
        <p:txBody>
          <a:bodyPr/>
          <a:lstStyle/>
          <a:p>
            <a:fld id="{B253D75B-697C-4F59-B1F3-8DA40C3605E9}" type="slidenum">
              <a:rPr lang="en-US" smtClean="0">
                <a:latin typeface="Arial" charset="0"/>
              </a:rPr>
              <a:pPr/>
              <a:t>45</a:t>
            </a:fld>
            <a:endParaRPr lang="en-US">
              <a:latin typeface="Arial" charset="0"/>
            </a:endParaRPr>
          </a:p>
        </p:txBody>
      </p:sp>
    </p:spTree>
    <p:extLst>
      <p:ext uri="{BB962C8B-B14F-4D97-AF65-F5344CB8AC3E}">
        <p14:creationId xmlns:p14="http://schemas.microsoft.com/office/powerpoint/2010/main" val="1641015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0CC1-B906-2948-B3E0-E51612E8B667}"/>
              </a:ext>
            </a:extLst>
          </p:cNvPr>
          <p:cNvSpPr>
            <a:spLocks noGrp="1"/>
          </p:cNvSpPr>
          <p:nvPr>
            <p:ph type="title"/>
          </p:nvPr>
        </p:nvSpPr>
        <p:spPr/>
        <p:txBody>
          <a:bodyPr/>
          <a:lstStyle/>
          <a:p>
            <a:r>
              <a:rPr lang="en-US" dirty="0" err="1"/>
              <a:t>iOT</a:t>
            </a:r>
            <a:r>
              <a:rPr lang="en-US" dirty="0"/>
              <a:t> in transportation</a:t>
            </a:r>
          </a:p>
        </p:txBody>
      </p:sp>
      <p:sp>
        <p:nvSpPr>
          <p:cNvPr id="3" name="Content Placeholder 2">
            <a:extLst>
              <a:ext uri="{FF2B5EF4-FFF2-40B4-BE49-F238E27FC236}">
                <a16:creationId xmlns:a16="http://schemas.microsoft.com/office/drawing/2014/main" id="{7D614A56-BB22-134B-BB51-B081E1EAD15B}"/>
              </a:ext>
            </a:extLst>
          </p:cNvPr>
          <p:cNvSpPr>
            <a:spLocks noGrp="1"/>
          </p:cNvSpPr>
          <p:nvPr>
            <p:ph idx="1"/>
          </p:nvPr>
        </p:nvSpPr>
        <p:spPr>
          <a:xfrm>
            <a:off x="581193" y="2180496"/>
            <a:ext cx="3897022" cy="4110966"/>
          </a:xfrm>
        </p:spPr>
        <p:txBody>
          <a:bodyPr>
            <a:normAutofit/>
          </a:bodyPr>
          <a:lstStyle/>
          <a:p>
            <a:r>
              <a:rPr lang="en-US" sz="2200" dirty="0">
                <a:solidFill>
                  <a:schemeClr val="bg1">
                    <a:lumMod val="65000"/>
                  </a:schemeClr>
                </a:solidFill>
              </a:rPr>
              <a:t>Assisted Driving</a:t>
            </a:r>
          </a:p>
          <a:p>
            <a:r>
              <a:rPr lang="en-US" sz="2200" dirty="0">
                <a:solidFill>
                  <a:schemeClr val="bg1">
                    <a:lumMod val="65000"/>
                  </a:schemeClr>
                </a:solidFill>
              </a:rPr>
              <a:t>Dynamic Navigation</a:t>
            </a:r>
          </a:p>
          <a:p>
            <a:r>
              <a:rPr lang="en-US" sz="2200" dirty="0">
                <a:solidFill>
                  <a:schemeClr val="bg1">
                    <a:lumMod val="65000"/>
                  </a:schemeClr>
                </a:solidFill>
              </a:rPr>
              <a:t>Optimized Maintenance</a:t>
            </a:r>
          </a:p>
          <a:p>
            <a:r>
              <a:rPr lang="en-US" sz="2200" dirty="0">
                <a:solidFill>
                  <a:schemeClr val="bg1">
                    <a:lumMod val="65000"/>
                  </a:schemeClr>
                </a:solidFill>
              </a:rPr>
              <a:t>Expanded Ridesharing</a:t>
            </a:r>
          </a:p>
          <a:p>
            <a:r>
              <a:rPr lang="en-US" sz="2200" b="1" dirty="0">
                <a:solidFill>
                  <a:schemeClr val="tx1"/>
                </a:solidFill>
              </a:rPr>
              <a:t>Fleet Management</a:t>
            </a:r>
          </a:p>
          <a:p>
            <a:endParaRPr lang="en-US" sz="2200" dirty="0"/>
          </a:p>
        </p:txBody>
      </p:sp>
      <p:pic>
        <p:nvPicPr>
          <p:cNvPr id="1026" name="Picture 2">
            <a:extLst>
              <a:ext uri="{FF2B5EF4-FFF2-40B4-BE49-F238E27FC236}">
                <a16:creationId xmlns:a16="http://schemas.microsoft.com/office/drawing/2014/main" id="{9E0CE55A-76BF-E54B-9DBC-18E678C8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910" y="2180496"/>
            <a:ext cx="6685122" cy="411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28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76DB-F81D-CD43-93F8-4634BD8A722D}"/>
              </a:ext>
            </a:extLst>
          </p:cNvPr>
          <p:cNvSpPr>
            <a:spLocks noGrp="1"/>
          </p:cNvSpPr>
          <p:nvPr>
            <p:ph type="title"/>
          </p:nvPr>
        </p:nvSpPr>
        <p:spPr/>
        <p:txBody>
          <a:bodyPr/>
          <a:lstStyle/>
          <a:p>
            <a:r>
              <a:rPr lang="en-US" b="1" dirty="0"/>
              <a:t>Fleet Management</a:t>
            </a:r>
            <a:endParaRPr lang="en-US" dirty="0"/>
          </a:p>
        </p:txBody>
      </p:sp>
      <p:pic>
        <p:nvPicPr>
          <p:cNvPr id="1026" name="Picture 2" descr="An IoT-enabled fleet vehicle">
            <a:extLst>
              <a:ext uri="{FF2B5EF4-FFF2-40B4-BE49-F238E27FC236}">
                <a16:creationId xmlns:a16="http://schemas.microsoft.com/office/drawing/2014/main" id="{1A588946-08B8-C949-957D-DEC95CD1E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 t="18181" r="4571" b="10239"/>
          <a:stretch/>
        </p:blipFill>
        <p:spPr bwMode="auto">
          <a:xfrm>
            <a:off x="4589263" y="2327563"/>
            <a:ext cx="7602737" cy="4530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1BA6D1-0DC8-A44A-B8DC-1A116275E7CF}"/>
              </a:ext>
            </a:extLst>
          </p:cNvPr>
          <p:cNvSpPr txBox="1"/>
          <p:nvPr/>
        </p:nvSpPr>
        <p:spPr>
          <a:xfrm>
            <a:off x="296486" y="1925387"/>
            <a:ext cx="4884843" cy="3385542"/>
          </a:xfrm>
          <a:prstGeom prst="rect">
            <a:avLst/>
          </a:prstGeom>
          <a:noFill/>
        </p:spPr>
        <p:txBody>
          <a:bodyPr wrap="square" rtlCol="0">
            <a:spAutoFit/>
          </a:bodyPr>
          <a:lstStyle/>
          <a:p>
            <a:pPr>
              <a:spcBef>
                <a:spcPts val="600"/>
              </a:spcBef>
            </a:pPr>
            <a:r>
              <a:rPr lang="en-US" sz="2200" b="1" dirty="0"/>
              <a:t>Examples</a:t>
            </a:r>
            <a:r>
              <a:rPr lang="en-US" sz="2200" dirty="0"/>
              <a:t>:</a:t>
            </a:r>
          </a:p>
          <a:p>
            <a:pPr>
              <a:spcBef>
                <a:spcPts val="600"/>
              </a:spcBef>
            </a:pPr>
            <a:r>
              <a:rPr lang="en-US" sz="2200" dirty="0"/>
              <a:t>1. UPS collects GPS &amp; IoT sensor </a:t>
            </a:r>
          </a:p>
          <a:p>
            <a:pPr>
              <a:spcBef>
                <a:spcPts val="600"/>
              </a:spcBef>
            </a:pPr>
            <a:r>
              <a:rPr lang="en-US" sz="2200" dirty="0"/>
              <a:t>to minimize the number of fixes</a:t>
            </a:r>
          </a:p>
          <a:p>
            <a:pPr>
              <a:spcBef>
                <a:spcPts val="600"/>
              </a:spcBef>
            </a:pPr>
            <a:endParaRPr lang="en-US" sz="500" dirty="0"/>
          </a:p>
          <a:p>
            <a:pPr>
              <a:spcBef>
                <a:spcPts val="600"/>
              </a:spcBef>
            </a:pPr>
            <a:r>
              <a:rPr lang="en-US" sz="2200" dirty="0"/>
              <a:t>2. Drivers’ driving habits:</a:t>
            </a:r>
          </a:p>
          <a:p>
            <a:pPr>
              <a:spcBef>
                <a:spcPts val="600"/>
              </a:spcBef>
            </a:pPr>
            <a:r>
              <a:rPr lang="en-US" sz="2200" dirty="0"/>
              <a:t>Aggressive or not</a:t>
            </a:r>
          </a:p>
          <a:p>
            <a:pPr>
              <a:spcBef>
                <a:spcPts val="600"/>
              </a:spcBef>
            </a:pPr>
            <a:endParaRPr lang="en-US" sz="500" dirty="0"/>
          </a:p>
          <a:p>
            <a:pPr>
              <a:spcBef>
                <a:spcPts val="600"/>
              </a:spcBef>
            </a:pPr>
            <a:r>
              <a:rPr lang="en-US" sz="2200" dirty="0"/>
              <a:t>3. Inventory and warehouse management</a:t>
            </a:r>
          </a:p>
          <a:p>
            <a:pPr>
              <a:spcBef>
                <a:spcPts val="600"/>
              </a:spcBef>
            </a:pPr>
            <a:endParaRPr lang="en-US" sz="500" dirty="0"/>
          </a:p>
          <a:p>
            <a:pPr>
              <a:spcBef>
                <a:spcPts val="600"/>
              </a:spcBef>
            </a:pPr>
            <a:r>
              <a:rPr lang="en-US" sz="2200" dirty="0"/>
              <a:t>4. Supply chain management</a:t>
            </a:r>
          </a:p>
        </p:txBody>
      </p:sp>
    </p:spTree>
    <p:extLst>
      <p:ext uri="{BB962C8B-B14F-4D97-AF65-F5344CB8AC3E}">
        <p14:creationId xmlns:p14="http://schemas.microsoft.com/office/powerpoint/2010/main" val="125359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6B07CD-68B8-E643-B04A-2124BE1ED13A}"/>
              </a:ext>
            </a:extLst>
          </p:cNvPr>
          <p:cNvSpPr>
            <a:spLocks noGrp="1" noChangeArrowheads="1"/>
          </p:cNvSpPr>
          <p:nvPr>
            <p:ph type="title"/>
          </p:nvPr>
        </p:nvSpPr>
        <p:spPr/>
        <p:txBody>
          <a:bodyPr/>
          <a:lstStyle/>
          <a:p>
            <a:r>
              <a:rPr lang="en-US" altLang="en-US"/>
              <a:t>Previous Lectures</a:t>
            </a:r>
          </a:p>
        </p:txBody>
      </p:sp>
      <p:sp>
        <p:nvSpPr>
          <p:cNvPr id="3075" name="Rectangle 3">
            <a:extLst>
              <a:ext uri="{FF2B5EF4-FFF2-40B4-BE49-F238E27FC236}">
                <a16:creationId xmlns:a16="http://schemas.microsoft.com/office/drawing/2014/main" id="{3F31DCB8-2A91-E245-9F7E-E05998A015AF}"/>
              </a:ext>
            </a:extLst>
          </p:cNvPr>
          <p:cNvSpPr>
            <a:spLocks noGrp="1" noChangeArrowheads="1"/>
          </p:cNvSpPr>
          <p:nvPr>
            <p:ph type="body" idx="1"/>
          </p:nvPr>
        </p:nvSpPr>
        <p:spPr>
          <a:xfrm>
            <a:off x="581192" y="2477541"/>
            <a:ext cx="11029615" cy="3678303"/>
          </a:xfrm>
        </p:spPr>
        <p:txBody>
          <a:bodyPr>
            <a:noAutofit/>
          </a:bodyPr>
          <a:lstStyle/>
          <a:p>
            <a:r>
              <a:rPr lang="en-US" altLang="en-US" sz="2000" dirty="0"/>
              <a:t>Supervised learning</a:t>
            </a:r>
          </a:p>
          <a:p>
            <a:pPr lvl="1"/>
            <a:r>
              <a:rPr lang="en-US" altLang="en-US" sz="2000" dirty="0"/>
              <a:t>classification, regression</a:t>
            </a:r>
          </a:p>
          <a:p>
            <a:pPr lvl="1"/>
            <a:endParaRPr lang="en-US" altLang="en-US" sz="2000" dirty="0"/>
          </a:p>
          <a:p>
            <a:r>
              <a:rPr lang="en-US" altLang="en-US" sz="2000" dirty="0"/>
              <a:t>Unsupervised learning</a:t>
            </a:r>
          </a:p>
          <a:p>
            <a:pPr lvl="1"/>
            <a:r>
              <a:rPr lang="en-US" altLang="en-US" sz="2000" dirty="0"/>
              <a:t>clustering</a:t>
            </a:r>
          </a:p>
          <a:p>
            <a:pPr lvl="1"/>
            <a:endParaRPr lang="en-US" altLang="en-US" sz="2000" dirty="0"/>
          </a:p>
          <a:p>
            <a:r>
              <a:rPr lang="en-US" altLang="en-US" sz="2000" dirty="0"/>
              <a:t>Reinforcement learning</a:t>
            </a:r>
          </a:p>
          <a:p>
            <a:pPr lvl="1"/>
            <a:r>
              <a:rPr lang="en-US" altLang="en-US" sz="2000" dirty="0"/>
              <a:t>more general than supervised/unsupervised learning</a:t>
            </a:r>
          </a:p>
          <a:p>
            <a:pPr lvl="1"/>
            <a:r>
              <a:rPr lang="en-US" altLang="en-US" sz="2000" dirty="0"/>
              <a:t>learn from interaction w/ environment to achieve a goal</a:t>
            </a:r>
            <a:endParaRPr lang="en-US" altLang="en-US" sz="2000" dirty="0">
              <a:latin typeface="cmsy10" pitchFamily="34" charset="0"/>
            </a:endParaRPr>
          </a:p>
          <a:p>
            <a:pPr lvl="1"/>
            <a:endParaRPr lang="en-US" altLang="en-US" sz="2000" dirty="0"/>
          </a:p>
        </p:txBody>
      </p:sp>
      <p:grpSp>
        <p:nvGrpSpPr>
          <p:cNvPr id="2" name="Group 1">
            <a:extLst>
              <a:ext uri="{FF2B5EF4-FFF2-40B4-BE49-F238E27FC236}">
                <a16:creationId xmlns:a16="http://schemas.microsoft.com/office/drawing/2014/main" id="{F34519D8-8F7A-284D-BCC1-F02F308FA5EF}"/>
              </a:ext>
            </a:extLst>
          </p:cNvPr>
          <p:cNvGrpSpPr/>
          <p:nvPr/>
        </p:nvGrpSpPr>
        <p:grpSpPr>
          <a:xfrm>
            <a:off x="7707138" y="4392881"/>
            <a:ext cx="3903669" cy="1143000"/>
            <a:chOff x="6764448" y="4274128"/>
            <a:chExt cx="3903669" cy="1143000"/>
          </a:xfrm>
        </p:grpSpPr>
        <p:sp>
          <p:nvSpPr>
            <p:cNvPr id="3076" name="Rectangle 4">
              <a:extLst>
                <a:ext uri="{FF2B5EF4-FFF2-40B4-BE49-F238E27FC236}">
                  <a16:creationId xmlns:a16="http://schemas.microsoft.com/office/drawing/2014/main" id="{401D1FA7-7EBF-B842-BD05-FE9E1B3051F5}"/>
                </a:ext>
              </a:extLst>
            </p:cNvPr>
            <p:cNvSpPr>
              <a:spLocks noChangeArrowheads="1"/>
            </p:cNvSpPr>
            <p:nvPr/>
          </p:nvSpPr>
          <p:spPr bwMode="auto">
            <a:xfrm>
              <a:off x="8180120" y="4274128"/>
              <a:ext cx="12954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latin typeface="Trebuchet MS" panose="020B0703020202090204" pitchFamily="34" charset="0"/>
                </a:rPr>
                <a:t>environment</a:t>
              </a:r>
            </a:p>
          </p:txBody>
        </p:sp>
        <p:sp>
          <p:nvSpPr>
            <p:cNvPr id="3077" name="Rectangle 5">
              <a:extLst>
                <a:ext uri="{FF2B5EF4-FFF2-40B4-BE49-F238E27FC236}">
                  <a16:creationId xmlns:a16="http://schemas.microsoft.com/office/drawing/2014/main" id="{1141321C-610B-034A-BEF7-E524A239F23A}"/>
                </a:ext>
              </a:extLst>
            </p:cNvPr>
            <p:cNvSpPr>
              <a:spLocks noChangeArrowheads="1"/>
            </p:cNvSpPr>
            <p:nvPr/>
          </p:nvSpPr>
          <p:spPr bwMode="auto">
            <a:xfrm>
              <a:off x="8484920" y="5036128"/>
              <a:ext cx="685800" cy="381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8" name="AutoShape 6">
              <a:extLst>
                <a:ext uri="{FF2B5EF4-FFF2-40B4-BE49-F238E27FC236}">
                  <a16:creationId xmlns:a16="http://schemas.microsoft.com/office/drawing/2014/main" id="{8EB84664-E331-AE4E-A8A7-050E892A7BB1}"/>
                </a:ext>
              </a:extLst>
            </p:cNvPr>
            <p:cNvCxnSpPr>
              <a:cxnSpLocks noChangeShapeType="1"/>
              <a:stCxn id="3077" idx="3"/>
              <a:endCxn id="3076" idx="3"/>
            </p:cNvCxnSpPr>
            <p:nvPr/>
          </p:nvCxnSpPr>
          <p:spPr bwMode="auto">
            <a:xfrm flipV="1">
              <a:off x="9170720" y="4464628"/>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 name="AutoShape 7">
              <a:extLst>
                <a:ext uri="{FF2B5EF4-FFF2-40B4-BE49-F238E27FC236}">
                  <a16:creationId xmlns:a16="http://schemas.microsoft.com/office/drawing/2014/main" id="{8CAB923E-E8BD-F349-B8AB-6CD505644574}"/>
                </a:ext>
              </a:extLst>
            </p:cNvPr>
            <p:cNvCxnSpPr>
              <a:cxnSpLocks noChangeShapeType="1"/>
              <a:stCxn id="3076" idx="1"/>
              <a:endCxn id="3077" idx="1"/>
            </p:cNvCxnSpPr>
            <p:nvPr/>
          </p:nvCxnSpPr>
          <p:spPr bwMode="auto">
            <a:xfrm rot="10800000" flipH="1" flipV="1">
              <a:off x="8180120" y="4464628"/>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 name="Text Box 8">
              <a:extLst>
                <a:ext uri="{FF2B5EF4-FFF2-40B4-BE49-F238E27FC236}">
                  <a16:creationId xmlns:a16="http://schemas.microsoft.com/office/drawing/2014/main" id="{1B1A3C1D-1E48-6447-B0BA-FD4F9D68CFB6}"/>
                </a:ext>
              </a:extLst>
            </p:cNvPr>
            <p:cNvSpPr txBox="1">
              <a:spLocks noChangeArrowheads="1"/>
            </p:cNvSpPr>
            <p:nvPr/>
          </p:nvSpPr>
          <p:spPr bwMode="auto">
            <a:xfrm>
              <a:off x="9840646" y="4715453"/>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81" name="Text Box 9">
              <a:extLst>
                <a:ext uri="{FF2B5EF4-FFF2-40B4-BE49-F238E27FC236}">
                  <a16:creationId xmlns:a16="http://schemas.microsoft.com/office/drawing/2014/main" id="{59EADDBF-C5D5-CB46-AF01-6D32FB1DC60F}"/>
                </a:ext>
              </a:extLst>
            </p:cNvPr>
            <p:cNvSpPr txBox="1">
              <a:spLocks noChangeArrowheads="1"/>
            </p:cNvSpPr>
            <p:nvPr/>
          </p:nvSpPr>
          <p:spPr bwMode="auto">
            <a:xfrm>
              <a:off x="6764448" y="4655129"/>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grpSp>
    </p:spTree>
    <p:extLst>
      <p:ext uri="{BB962C8B-B14F-4D97-AF65-F5344CB8AC3E}">
        <p14:creationId xmlns:p14="http://schemas.microsoft.com/office/powerpoint/2010/main" val="2151727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b="1" dirty="0">
                <a:solidFill>
                  <a:schemeClr val="tx1"/>
                </a:solidFill>
              </a:rPr>
              <a:t>Markov Decision Processes</a:t>
            </a:r>
          </a:p>
          <a:p>
            <a:pPr marL="306000" lvl="2" indent="-306000"/>
            <a:endParaRPr lang="en-US" altLang="en-US" sz="2000" b="1" dirty="0">
              <a:solidFill>
                <a:schemeClr val="tx1"/>
              </a:solidFill>
            </a:endParaRPr>
          </a:p>
          <a:p>
            <a:r>
              <a:rPr lang="en-US" altLang="en-US" sz="2000" dirty="0">
                <a:solidFill>
                  <a:schemeClr val="bg1">
                    <a:lumMod val="65000"/>
                  </a:schemeClr>
                </a:solidFill>
              </a:rPr>
              <a:t>solving an RL problem</a:t>
            </a:r>
          </a:p>
          <a:p>
            <a:pPr lvl="1"/>
            <a:r>
              <a:rPr lang="en-US" altLang="en-US" sz="2000" dirty="0">
                <a:solidFill>
                  <a:schemeClr val="bg1">
                    <a:lumMod val="65000"/>
                  </a:schemeClr>
                </a:solidFill>
              </a:rPr>
              <a:t>Dynamic Programming</a:t>
            </a:r>
          </a:p>
          <a:p>
            <a:pPr lvl="1"/>
            <a:r>
              <a:rPr lang="en-US" altLang="en-US" sz="2000" dirty="0">
                <a:solidFill>
                  <a:schemeClr val="bg1">
                    <a:lumMod val="65000"/>
                  </a:schemeClr>
                </a:solidFill>
              </a:rPr>
              <a:t>Monte Carlo methods</a:t>
            </a:r>
          </a:p>
          <a:p>
            <a:pPr lvl="1"/>
            <a:r>
              <a:rPr lang="en-US" altLang="en-US" sz="2000" dirty="0">
                <a:solidFill>
                  <a:schemeClr val="bg1">
                    <a:lumMod val="65000"/>
                  </a:schemeClr>
                </a:solidFill>
              </a:rPr>
              <a:t>Temporal-Difference learning</a:t>
            </a:r>
          </a:p>
        </p:txBody>
      </p:sp>
    </p:spTree>
    <p:extLst>
      <p:ext uri="{BB962C8B-B14F-4D97-AF65-F5344CB8AC3E}">
        <p14:creationId xmlns:p14="http://schemas.microsoft.com/office/powerpoint/2010/main" val="306205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b="1" dirty="0"/>
              <a:t>Assisted Driving</a:t>
            </a:r>
            <a:endParaRPr lang="en-US" dirty="0"/>
          </a:p>
        </p:txBody>
      </p:sp>
      <p:sp>
        <p:nvSpPr>
          <p:cNvPr id="6" name="TextBox 5">
            <a:extLst>
              <a:ext uri="{FF2B5EF4-FFF2-40B4-BE49-F238E27FC236}">
                <a16:creationId xmlns:a16="http://schemas.microsoft.com/office/drawing/2014/main" id="{8D7DC551-892F-6C4E-8496-69FC11F3D809}"/>
              </a:ext>
            </a:extLst>
          </p:cNvPr>
          <p:cNvSpPr txBox="1"/>
          <p:nvPr/>
        </p:nvSpPr>
        <p:spPr>
          <a:xfrm>
            <a:off x="300317" y="2405643"/>
            <a:ext cx="11591366" cy="2046714"/>
          </a:xfrm>
          <a:prstGeom prst="rect">
            <a:avLst/>
          </a:prstGeom>
          <a:noFill/>
        </p:spPr>
        <p:txBody>
          <a:bodyPr wrap="square" rtlCol="0">
            <a:spAutoFit/>
          </a:bodyPr>
          <a:lstStyle/>
          <a:p>
            <a:pPr algn="just"/>
            <a:r>
              <a:rPr lang="en-US" sz="2500" b="1" dirty="0"/>
              <a:t>Definition:</a:t>
            </a:r>
            <a:r>
              <a:rPr lang="en-US" b="1" dirty="0"/>
              <a:t> </a:t>
            </a:r>
          </a:p>
          <a:p>
            <a:pPr algn="just"/>
            <a:endParaRPr lang="en-US" b="1" dirty="0"/>
          </a:p>
          <a:p>
            <a:pPr algn="just"/>
            <a:r>
              <a:rPr lang="en-US" sz="2200" dirty="0"/>
              <a:t>Driver assistance, also known as advanced driver-assistance systems (ADAS), are technologies used to make motor vehicle travel safer by automating, improving or adapting some or all of the tasks involved in operating a vehicle  (</a:t>
            </a:r>
            <a:r>
              <a:rPr lang="en-US" sz="2200" dirty="0">
                <a:hlinkClick r:id="rId2"/>
              </a:rPr>
              <a:t>link</a:t>
            </a:r>
            <a:r>
              <a:rPr lang="en-US" sz="2200" dirty="0"/>
              <a:t> 1:04-2:10).</a:t>
            </a:r>
          </a:p>
          <a:p>
            <a:endParaRPr lang="en-US" dirty="0"/>
          </a:p>
        </p:txBody>
      </p:sp>
    </p:spTree>
    <p:extLst>
      <p:ext uri="{BB962C8B-B14F-4D97-AF65-F5344CB8AC3E}">
        <p14:creationId xmlns:p14="http://schemas.microsoft.com/office/powerpoint/2010/main" val="249743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extLst>
      <p:ext uri="{BB962C8B-B14F-4D97-AF65-F5344CB8AC3E}">
        <p14:creationId xmlns:p14="http://schemas.microsoft.com/office/powerpoint/2010/main" val="2541796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8A230E2-031D-8542-9AB8-388389C5BC2C}"/>
              </a:ext>
            </a:extLst>
          </p:cNvPr>
          <p:cNvSpPr>
            <a:spLocks noGrp="1" noChangeArrowheads="1"/>
          </p:cNvSpPr>
          <p:nvPr>
            <p:ph type="title"/>
          </p:nvPr>
        </p:nvSpPr>
        <p:spPr/>
        <p:txBody>
          <a:bodyPr/>
          <a:lstStyle/>
          <a:p>
            <a:r>
              <a:rPr lang="en-US" altLang="en-US"/>
              <a:t>Outline</a:t>
            </a:r>
          </a:p>
        </p:txBody>
      </p:sp>
      <p:sp>
        <p:nvSpPr>
          <p:cNvPr id="60419" name="Rectangle 3">
            <a:extLst>
              <a:ext uri="{FF2B5EF4-FFF2-40B4-BE49-F238E27FC236}">
                <a16:creationId xmlns:a16="http://schemas.microsoft.com/office/drawing/2014/main" id="{7AFA4431-F623-A340-A924-B9A029BCBCA2}"/>
              </a:ext>
            </a:extLst>
          </p:cNvPr>
          <p:cNvSpPr>
            <a:spLocks noGrp="1" noChangeArrowheads="1"/>
          </p:cNvSpPr>
          <p:nvPr>
            <p:ph type="body" idx="1"/>
          </p:nvPr>
        </p:nvSpPr>
        <p:spPr/>
        <p:txBody>
          <a:bodyPr>
            <a:noAutofit/>
          </a:bodyPr>
          <a:lstStyle/>
          <a:p>
            <a:r>
              <a:rPr lang="en-US" altLang="en-US" sz="2000" dirty="0">
                <a:solidFill>
                  <a:schemeClr val="bg1">
                    <a:lumMod val="65000"/>
                  </a:schemeClr>
                </a:solidFill>
              </a:rPr>
              <a:t>examples</a:t>
            </a:r>
          </a:p>
          <a:p>
            <a:pPr lvl="2"/>
            <a:endParaRPr lang="en-US" altLang="en-US" sz="2000" dirty="0">
              <a:solidFill>
                <a:schemeClr val="bg2"/>
              </a:solidFill>
            </a:endParaRPr>
          </a:p>
          <a:p>
            <a:r>
              <a:rPr lang="en-US" altLang="en-US" sz="2000" dirty="0">
                <a:solidFill>
                  <a:schemeClr val="bg1">
                    <a:lumMod val="65000"/>
                  </a:schemeClr>
                </a:solidFill>
              </a:rPr>
              <a:t>Markov Decision Processes</a:t>
            </a:r>
          </a:p>
          <a:p>
            <a:pPr marL="306000" lvl="2" indent="-306000"/>
            <a:endParaRPr lang="en-US" altLang="en-US" sz="2000" b="1" dirty="0">
              <a:solidFill>
                <a:schemeClr val="tx1"/>
              </a:solidFill>
            </a:endParaRPr>
          </a:p>
          <a:p>
            <a:r>
              <a:rPr lang="en-US" altLang="en-US" sz="2000" b="1" dirty="0">
                <a:solidFill>
                  <a:schemeClr val="tx1"/>
                </a:solidFill>
              </a:rPr>
              <a:t>Reinforcement learning</a:t>
            </a:r>
          </a:p>
        </p:txBody>
      </p:sp>
    </p:spTree>
    <p:extLst>
      <p:ext uri="{BB962C8B-B14F-4D97-AF65-F5344CB8AC3E}">
        <p14:creationId xmlns:p14="http://schemas.microsoft.com/office/powerpoint/2010/main" val="919846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Reinforcement Learning</a:t>
            </a:r>
          </a:p>
        </p:txBody>
      </p:sp>
      <p:sp>
        <p:nvSpPr>
          <p:cNvPr id="1028" name="Rectangle 3"/>
          <p:cNvSpPr>
            <a:spLocks noGrp="1" noChangeArrowheads="1"/>
          </p:cNvSpPr>
          <p:nvPr>
            <p:ph type="body" idx="1"/>
          </p:nvPr>
        </p:nvSpPr>
        <p:spPr>
          <a:xfrm>
            <a:off x="581193" y="2180496"/>
            <a:ext cx="10418112" cy="4472095"/>
          </a:xfrm>
        </p:spPr>
        <p:txBody>
          <a:bodyPr>
            <a:normAutofit fontScale="85000" lnSpcReduction="20000"/>
          </a:bodyPr>
          <a:lstStyle/>
          <a:p>
            <a:r>
              <a:rPr lang="en-US" sz="2800" dirty="0"/>
              <a:t>Reinforcement learning:</a:t>
            </a:r>
          </a:p>
          <a:p>
            <a:pPr lvl="1"/>
            <a:r>
              <a:rPr lang="en-US" sz="2400" dirty="0"/>
              <a:t>Still assume an MDP:</a:t>
            </a:r>
          </a:p>
          <a:p>
            <a:pPr lvl="2"/>
            <a:r>
              <a:rPr lang="en-US" sz="2000" dirty="0"/>
              <a:t>A </a:t>
            </a:r>
            <a:r>
              <a:rPr lang="en-US" sz="2000" dirty="0">
                <a:solidFill>
                  <a:srgbClr val="CC0000"/>
                </a:solidFill>
              </a:rPr>
              <a:t>set of states s </a:t>
            </a:r>
            <a:r>
              <a:rPr lang="en-US" sz="2000" dirty="0">
                <a:solidFill>
                  <a:srgbClr val="CC0000"/>
                </a:solidFill>
                <a:sym typeface="Symbol" pitchFamily="18" charset="2"/>
              </a:rPr>
              <a:t> </a:t>
            </a:r>
            <a:r>
              <a:rPr lang="en-US" sz="2000" dirty="0">
                <a:solidFill>
                  <a:srgbClr val="CC0000"/>
                </a:solidFill>
              </a:rPr>
              <a:t>S</a:t>
            </a:r>
          </a:p>
          <a:p>
            <a:pPr lvl="2"/>
            <a:r>
              <a:rPr lang="en-US" sz="2000" dirty="0"/>
              <a:t>A </a:t>
            </a:r>
            <a:r>
              <a:rPr lang="en-US" sz="2000" dirty="0">
                <a:solidFill>
                  <a:srgbClr val="CC0000"/>
                </a:solidFill>
              </a:rPr>
              <a:t>set of actions (per state) A</a:t>
            </a:r>
          </a:p>
          <a:p>
            <a:pPr lvl="2"/>
            <a:r>
              <a:rPr lang="en-US" sz="2000" dirty="0"/>
              <a:t>A </a:t>
            </a:r>
            <a:r>
              <a:rPr lang="en-US" sz="2000" dirty="0">
                <a:solidFill>
                  <a:srgbClr val="CC0000"/>
                </a:solidFill>
              </a:rPr>
              <a:t>model T(</a:t>
            </a:r>
            <a:r>
              <a:rPr lang="en-US" sz="2000" dirty="0" err="1">
                <a:solidFill>
                  <a:srgbClr val="CC0000"/>
                </a:solidFill>
              </a:rPr>
              <a:t>s,a,s</a:t>
            </a:r>
            <a:r>
              <a:rPr lang="en-US" sz="2000" dirty="0">
                <a:solidFill>
                  <a:srgbClr val="CC0000"/>
                </a:solidFill>
              </a:rPr>
              <a:t>’)</a:t>
            </a:r>
            <a:endParaRPr lang="en-US" sz="2000" dirty="0"/>
          </a:p>
          <a:p>
            <a:pPr lvl="2"/>
            <a:r>
              <a:rPr lang="en-US" sz="2000" dirty="0"/>
              <a:t>A </a:t>
            </a:r>
            <a:r>
              <a:rPr lang="en-US" sz="2000" dirty="0">
                <a:solidFill>
                  <a:srgbClr val="CC0000"/>
                </a:solidFill>
              </a:rPr>
              <a:t>reward function R(</a:t>
            </a:r>
            <a:r>
              <a:rPr lang="en-US" sz="2000" dirty="0" err="1">
                <a:solidFill>
                  <a:srgbClr val="CC0000"/>
                </a:solidFill>
              </a:rPr>
              <a:t>s,a,s</a:t>
            </a:r>
            <a:r>
              <a:rPr lang="en-US" sz="2000" dirty="0">
                <a:solidFill>
                  <a:srgbClr val="CC0000"/>
                </a:solidFill>
              </a:rPr>
              <a:t>’)</a:t>
            </a:r>
          </a:p>
          <a:p>
            <a:pPr lvl="2"/>
            <a:r>
              <a:rPr lang="en-US" sz="2000" dirty="0"/>
              <a:t>A </a:t>
            </a:r>
            <a:r>
              <a:rPr lang="en-US" sz="2000" dirty="0">
                <a:solidFill>
                  <a:srgbClr val="CC0000"/>
                </a:solidFill>
              </a:rPr>
              <a:t>discount factor </a:t>
            </a:r>
            <a:r>
              <a:rPr lang="en-US" sz="2000" dirty="0" err="1">
                <a:solidFill>
                  <a:srgbClr val="CC0000"/>
                </a:solidFill>
                <a:latin typeface="Times New Roman"/>
                <a:cs typeface="Times New Roman"/>
              </a:rPr>
              <a:t>γ</a:t>
            </a:r>
            <a:r>
              <a:rPr lang="en-US" sz="2000" dirty="0">
                <a:solidFill>
                  <a:srgbClr val="CC0000"/>
                </a:solidFill>
                <a:latin typeface="Times New Roman"/>
                <a:cs typeface="Times New Roman"/>
              </a:rPr>
              <a:t> </a:t>
            </a:r>
            <a:r>
              <a:rPr lang="en-US" sz="2000" dirty="0">
                <a:solidFill>
                  <a:srgbClr val="000000"/>
                </a:solidFill>
                <a:latin typeface="Times New Roman"/>
                <a:cs typeface="Times New Roman"/>
              </a:rPr>
              <a:t>(could be 1)</a:t>
            </a:r>
            <a:endParaRPr lang="en-US" sz="2000" dirty="0">
              <a:solidFill>
                <a:srgbClr val="000000"/>
              </a:solidFill>
            </a:endParaRPr>
          </a:p>
          <a:p>
            <a:pPr lvl="1"/>
            <a:r>
              <a:rPr lang="en-US" sz="2400" dirty="0"/>
              <a:t>Still looking for a policy </a:t>
            </a:r>
            <a:r>
              <a:rPr lang="en-US" sz="2400" dirty="0">
                <a:solidFill>
                  <a:srgbClr val="CC0000"/>
                </a:solidFill>
                <a:sym typeface="Symbol" pitchFamily="18" charset="2"/>
              </a:rPr>
              <a:t>(s)</a:t>
            </a:r>
          </a:p>
          <a:p>
            <a:pPr lvl="1"/>
            <a:endParaRPr lang="en-US" sz="2400" dirty="0">
              <a:sym typeface="Symbol" pitchFamily="18" charset="2"/>
            </a:endParaRPr>
          </a:p>
          <a:p>
            <a:pPr lvl="1"/>
            <a:r>
              <a:rPr lang="en-US" sz="2400" dirty="0">
                <a:sym typeface="Symbol" pitchFamily="18" charset="2"/>
              </a:rPr>
              <a:t>New twist: </a:t>
            </a:r>
            <a:r>
              <a:rPr lang="en-US" sz="2400" dirty="0">
                <a:solidFill>
                  <a:srgbClr val="CC0000"/>
                </a:solidFill>
                <a:sym typeface="Symbol" pitchFamily="18" charset="2"/>
              </a:rPr>
              <a:t>don’t know T or R</a:t>
            </a:r>
          </a:p>
          <a:p>
            <a:pPr lvl="2"/>
            <a:r>
              <a:rPr lang="en-US" sz="2000" dirty="0">
                <a:sym typeface="Symbol" pitchFamily="18" charset="2"/>
              </a:rPr>
              <a:t>i.e. don’t know which states are good or what the actions do</a:t>
            </a:r>
          </a:p>
          <a:p>
            <a:pPr lvl="2"/>
            <a:r>
              <a:rPr lang="en-US" sz="2000" dirty="0">
                <a:sym typeface="Symbol" pitchFamily="18" charset="2"/>
              </a:rPr>
              <a:t>Must actually </a:t>
            </a:r>
            <a:r>
              <a:rPr lang="en-US" sz="2000" dirty="0">
                <a:highlight>
                  <a:srgbClr val="FFFF00"/>
                </a:highlight>
                <a:sym typeface="Symbol" pitchFamily="18" charset="2"/>
              </a:rPr>
              <a:t>try</a:t>
            </a:r>
            <a:r>
              <a:rPr lang="en-US" sz="2000" dirty="0">
                <a:sym typeface="Symbol" pitchFamily="18" charset="2"/>
              </a:rPr>
              <a:t> actions and states out to learn</a:t>
            </a:r>
          </a:p>
        </p:txBody>
      </p:sp>
      <p:sp>
        <p:nvSpPr>
          <p:cNvPr id="1030" name="Slide Number Placeholder 5"/>
          <p:cNvSpPr>
            <a:spLocks noGrp="1"/>
          </p:cNvSpPr>
          <p:nvPr>
            <p:ph type="sldNum" sz="quarter" idx="12"/>
          </p:nvPr>
        </p:nvSpPr>
        <p:spPr>
          <a:noFill/>
        </p:spPr>
        <p:txBody>
          <a:bodyPr/>
          <a:lstStyle/>
          <a:p>
            <a:fld id="{350CC87F-0A2D-4D75-9572-3CAEC3EDBD0E}" type="slidenum">
              <a:rPr lang="en-US" smtClean="0">
                <a:latin typeface="Arial" charset="0"/>
              </a:rPr>
              <a:pPr/>
              <a:t>52</a:t>
            </a:fld>
            <a:endParaRPr lang="en-US">
              <a:latin typeface="Arial" charset="0"/>
            </a:endParaRPr>
          </a:p>
        </p:txBody>
      </p:sp>
    </p:spTree>
    <p:extLst>
      <p:ext uri="{BB962C8B-B14F-4D97-AF65-F5344CB8AC3E}">
        <p14:creationId xmlns:p14="http://schemas.microsoft.com/office/powerpoint/2010/main" val="450098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304800" y="2650434"/>
            <a:ext cx="7010400" cy="3978965"/>
          </a:xfrm>
        </p:spPr>
        <p:txBody>
          <a:bodyPr>
            <a:normAutofit fontScale="92500" lnSpcReduction="10000"/>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53</a:t>
            </a:fld>
            <a:endParaRPr lang="en-US">
              <a:latin typeface="Arial" charset="0"/>
            </a:endParaRPr>
          </a:p>
        </p:txBody>
      </p:sp>
      <p:sp>
        <p:nvSpPr>
          <p:cNvPr id="5" name="Content Placeholder 2"/>
          <p:cNvSpPr txBox="1">
            <a:spLocks/>
          </p:cNvSpPr>
          <p:nvPr/>
        </p:nvSpPr>
        <p:spPr bwMode="auto">
          <a:xfrm>
            <a:off x="7296264" y="2689846"/>
            <a:ext cx="4091609" cy="3852699"/>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DPs</a:t>
            </a:r>
          </a:p>
          <a:p>
            <a:pPr marL="800100" lvl="1" indent="-342900" eaLnBrk="0" hangingPunct="0">
              <a:spcBef>
                <a:spcPct val="20000"/>
              </a:spcBef>
              <a:buClr>
                <a:schemeClr val="accent2"/>
              </a:buClr>
              <a:buFont typeface="Wingdings" pitchFamily="2" charset="2"/>
              <a:buChar char="§"/>
              <a:defRPr/>
            </a:pPr>
            <a:r>
              <a:rPr lang="en-US" sz="2000" kern="0" dirty="0"/>
              <a:t>Value and policy Iteration</a:t>
            </a:r>
          </a:p>
          <a:p>
            <a:pPr marL="800100" lvl="1" indent="-342900" eaLnBrk="0" hangingPunct="0">
              <a:spcBef>
                <a:spcPct val="20000"/>
              </a:spcBef>
              <a:buClr>
                <a:schemeClr val="accent2"/>
              </a:buClr>
              <a:buFont typeface="Wingdings" pitchFamily="2" charset="2"/>
              <a:buChar char="§"/>
              <a:defRPr/>
            </a:pPr>
            <a:r>
              <a:rPr lang="en-US" sz="2000" kern="0" dirty="0"/>
              <a:t>Policy evaluation</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RL</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Model-free RL:</a:t>
            </a:r>
          </a:p>
          <a:p>
            <a:pPr marL="800100" lvl="1" indent="-342900" eaLnBrk="0" hangingPunct="0">
              <a:spcBef>
                <a:spcPct val="20000"/>
              </a:spcBef>
              <a:buClr>
                <a:schemeClr val="accent2"/>
              </a:buClr>
              <a:buFont typeface="Wingdings" pitchFamily="2" charset="2"/>
              <a:buChar char="§"/>
              <a:defRPr/>
            </a:pPr>
            <a:r>
              <a:rPr lang="en-US" sz="2000" kern="0" dirty="0"/>
              <a:t>Value learning</a:t>
            </a:r>
          </a:p>
          <a:p>
            <a:pPr marL="800100" lvl="1" indent="-342900" eaLnBrk="0" hangingPunct="0">
              <a:spcBef>
                <a:spcPct val="20000"/>
              </a:spcBef>
              <a:buClr>
                <a:schemeClr val="accent2"/>
              </a:buClr>
              <a:buFont typeface="Wingdings" pitchFamily="2" charset="2"/>
              <a:buChar char="§"/>
              <a:defRPr/>
            </a:pPr>
            <a:r>
              <a:rPr lang="en-US" sz="2000" kern="0" dirty="0"/>
              <a:t>Q-learning</a:t>
            </a:r>
          </a:p>
        </p:txBody>
      </p:sp>
      <p:sp>
        <p:nvSpPr>
          <p:cNvPr id="24582" name="TextBox 5"/>
          <p:cNvSpPr txBox="1">
            <a:spLocks noChangeArrowheads="1"/>
          </p:cNvSpPr>
          <p:nvPr/>
        </p:nvSpPr>
        <p:spPr bwMode="auto">
          <a:xfrm>
            <a:off x="581192" y="1914973"/>
            <a:ext cx="4194175" cy="461963"/>
          </a:xfrm>
          <a:prstGeom prst="rect">
            <a:avLst/>
          </a:prstGeom>
          <a:noFill/>
          <a:ln w="9525">
            <a:noFill/>
            <a:miter lim="800000"/>
            <a:headEnd/>
            <a:tailEnd/>
          </a:ln>
        </p:spPr>
        <p:txBody>
          <a:bodyPr wrap="none">
            <a:spAutoFit/>
          </a:bodyPr>
          <a:lstStyle/>
          <a:p>
            <a:r>
              <a:rPr lang="en-US" sz="2400" b="1" dirty="0"/>
              <a:t>Things we know how to do:</a:t>
            </a:r>
          </a:p>
        </p:txBody>
      </p:sp>
      <p:sp>
        <p:nvSpPr>
          <p:cNvPr id="24583" name="TextBox 6"/>
          <p:cNvSpPr txBox="1">
            <a:spLocks noChangeArrowheads="1"/>
          </p:cNvSpPr>
          <p:nvPr/>
        </p:nvSpPr>
        <p:spPr bwMode="auto">
          <a:xfrm>
            <a:off x="7315200" y="1886850"/>
            <a:ext cx="1865126" cy="461665"/>
          </a:xfrm>
          <a:prstGeom prst="rect">
            <a:avLst/>
          </a:prstGeom>
          <a:noFill/>
          <a:ln w="9525">
            <a:noFill/>
            <a:miter lim="800000"/>
            <a:headEnd/>
            <a:tailEnd/>
          </a:ln>
        </p:spPr>
        <p:txBody>
          <a:bodyPr wrap="none">
            <a:spAutoFit/>
          </a:bodyPr>
          <a:lstStyle/>
          <a:p>
            <a:r>
              <a:rPr lang="en-US" sz="2400" b="1" dirty="0"/>
              <a:t>Techniques:</a:t>
            </a:r>
          </a:p>
        </p:txBody>
      </p:sp>
    </p:spTree>
    <p:extLst>
      <p:ext uri="{BB962C8B-B14F-4D97-AF65-F5344CB8AC3E}">
        <p14:creationId xmlns:p14="http://schemas.microsoft.com/office/powerpoint/2010/main" val="1428302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VALUE FUNCTION</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54</a:t>
            </a:fld>
            <a:endParaRPr lang="en-US">
              <a:latin typeface="Arial" charset="0"/>
            </a:endParaRPr>
          </a:p>
        </p:txBody>
      </p:sp>
      <p:pic>
        <p:nvPicPr>
          <p:cNvPr id="3074" name="Picture 2">
            <a:extLst>
              <a:ext uri="{FF2B5EF4-FFF2-40B4-BE49-F238E27FC236}">
                <a16:creationId xmlns:a16="http://schemas.microsoft.com/office/drawing/2014/main" id="{8554ADBB-1725-F14B-93D1-7D6B6F326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654" y="1994737"/>
            <a:ext cx="7288691" cy="1322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B0033-FF63-684F-A260-23555D384056}"/>
              </a:ext>
            </a:extLst>
          </p:cNvPr>
          <p:cNvSpPr txBox="1"/>
          <p:nvPr/>
        </p:nvSpPr>
        <p:spPr>
          <a:xfrm>
            <a:off x="869795" y="3902927"/>
            <a:ext cx="9877127" cy="369332"/>
          </a:xfrm>
          <a:prstGeom prst="rect">
            <a:avLst/>
          </a:prstGeom>
          <a:noFill/>
        </p:spPr>
        <p:txBody>
          <a:bodyPr wrap="none" rtlCol="0">
            <a:spAutoFit/>
          </a:bodyPr>
          <a:lstStyle/>
          <a:p>
            <a:r>
              <a:rPr lang="en-US" dirty="0"/>
              <a:t>where T is the horizon (episode length) which can be infinity if there is maximum length for the episode.</a:t>
            </a:r>
          </a:p>
        </p:txBody>
      </p:sp>
    </p:spTree>
    <p:extLst>
      <p:ext uri="{BB962C8B-B14F-4D97-AF65-F5344CB8AC3E}">
        <p14:creationId xmlns:p14="http://schemas.microsoft.com/office/powerpoint/2010/main" val="3902211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Value-iteration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55</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2214421" y="2007311"/>
            <a:ext cx="6937970" cy="657809"/>
          </a:xfrm>
          <a:prstGeom prst="rect">
            <a:avLst/>
          </a:prstGeom>
          <a:noFill/>
        </p:spPr>
        <p:txBody>
          <a:bodyPr wrap="square" rtlCol="0">
            <a:spAutoFit/>
          </a:bodyPr>
          <a:lstStyle/>
          <a:p>
            <a:r>
              <a:rPr lang="en-US" dirty="0"/>
              <a:t>The value function represent how good is a state for an agent to be in. </a:t>
            </a:r>
          </a:p>
          <a:p>
            <a:r>
              <a:rPr lang="en-US" dirty="0"/>
              <a:t>It is equal to expected total reward for an agent starting from state s.</a:t>
            </a:r>
          </a:p>
        </p:txBody>
      </p:sp>
      <p:pic>
        <p:nvPicPr>
          <p:cNvPr id="4098" name="Picture 2">
            <a:extLst>
              <a:ext uri="{FF2B5EF4-FFF2-40B4-BE49-F238E27FC236}">
                <a16:creationId xmlns:a16="http://schemas.microsoft.com/office/drawing/2014/main" id="{75695486-62AA-F44E-9774-897F48E6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387" y="4485357"/>
            <a:ext cx="7471954" cy="1670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4F9A23-9060-2B4F-BCA6-95F828A0C018}"/>
              </a:ext>
            </a:extLst>
          </p:cNvPr>
          <p:cNvSpPr txBox="1"/>
          <p:nvPr/>
        </p:nvSpPr>
        <p:spPr>
          <a:xfrm>
            <a:off x="2221536" y="2998093"/>
            <a:ext cx="8468448" cy="369332"/>
          </a:xfrm>
          <a:prstGeom prst="rect">
            <a:avLst/>
          </a:prstGeom>
          <a:noFill/>
        </p:spPr>
        <p:txBody>
          <a:bodyPr wrap="square" rtlCol="0">
            <a:spAutoFit/>
          </a:bodyPr>
          <a:lstStyle/>
          <a:p>
            <a:r>
              <a:rPr lang="en-US" dirty="0"/>
              <a:t>The value function depends on the policy by which the agent picks actions to perform.</a:t>
            </a:r>
          </a:p>
        </p:txBody>
      </p:sp>
      <p:sp>
        <p:nvSpPr>
          <p:cNvPr id="8" name="TextBox 7">
            <a:extLst>
              <a:ext uri="{FF2B5EF4-FFF2-40B4-BE49-F238E27FC236}">
                <a16:creationId xmlns:a16="http://schemas.microsoft.com/office/drawing/2014/main" id="{0D13F44A-787E-4749-965B-F1AD9B5F1C05}"/>
              </a:ext>
            </a:extLst>
          </p:cNvPr>
          <p:cNvSpPr txBox="1"/>
          <p:nvPr/>
        </p:nvSpPr>
        <p:spPr>
          <a:xfrm>
            <a:off x="2221536" y="3547671"/>
            <a:ext cx="8238309" cy="646331"/>
          </a:xfrm>
          <a:prstGeom prst="rect">
            <a:avLst/>
          </a:prstGeom>
          <a:noFill/>
        </p:spPr>
        <p:txBody>
          <a:bodyPr wrap="square" rtlCol="0">
            <a:spAutoFit/>
          </a:bodyPr>
          <a:lstStyle/>
          <a:p>
            <a:r>
              <a:rPr lang="en-US" dirty="0"/>
              <a:t>if the agent uses a given policy 𝛑 to select actions, the corresponding value function is given by</a:t>
            </a:r>
          </a:p>
        </p:txBody>
      </p:sp>
    </p:spTree>
    <p:extLst>
      <p:ext uri="{BB962C8B-B14F-4D97-AF65-F5344CB8AC3E}">
        <p14:creationId xmlns:p14="http://schemas.microsoft.com/office/powerpoint/2010/main" val="94989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Value-iteration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56</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646331"/>
          </a:xfrm>
          <a:prstGeom prst="rect">
            <a:avLst/>
          </a:prstGeom>
          <a:noFill/>
        </p:spPr>
        <p:txBody>
          <a:bodyPr wrap="square" rtlCol="0">
            <a:spAutoFit/>
          </a:bodyPr>
          <a:lstStyle/>
          <a:p>
            <a:r>
              <a:rPr lang="en-US" dirty="0"/>
              <a:t>Among all possible value-functions, there exist an </a:t>
            </a:r>
            <a:r>
              <a:rPr lang="en-US" b="1" dirty="0"/>
              <a:t>optimal value function </a:t>
            </a:r>
            <a:r>
              <a:rPr lang="en-US" dirty="0"/>
              <a:t>that has higher value than other functions for all states.</a:t>
            </a:r>
          </a:p>
        </p:txBody>
      </p:sp>
      <p:pic>
        <p:nvPicPr>
          <p:cNvPr id="5122" name="Picture 2">
            <a:extLst>
              <a:ext uri="{FF2B5EF4-FFF2-40B4-BE49-F238E27FC236}">
                <a16:creationId xmlns:a16="http://schemas.microsoft.com/office/drawing/2014/main" id="{D077EC8B-5819-E240-9467-F49FBE9C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65" y="2834364"/>
            <a:ext cx="9366069" cy="1063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46E1D3-D4D5-0E44-AC46-ACD941002ACC}"/>
              </a:ext>
            </a:extLst>
          </p:cNvPr>
          <p:cNvSpPr txBox="1"/>
          <p:nvPr/>
        </p:nvSpPr>
        <p:spPr>
          <a:xfrm>
            <a:off x="700138" y="4527310"/>
            <a:ext cx="11194496" cy="369332"/>
          </a:xfrm>
          <a:prstGeom prst="rect">
            <a:avLst/>
          </a:prstGeom>
          <a:noFill/>
        </p:spPr>
        <p:txBody>
          <a:bodyPr wrap="square" rtlCol="0">
            <a:spAutoFit/>
          </a:bodyPr>
          <a:lstStyle/>
          <a:p>
            <a:r>
              <a:rPr lang="en-US" dirty="0"/>
              <a:t>The optimal policy 𝛑* is the policy that corresponds to optimal value function.</a:t>
            </a:r>
          </a:p>
        </p:txBody>
      </p:sp>
      <p:pic>
        <p:nvPicPr>
          <p:cNvPr id="5124" name="Picture 4">
            <a:extLst>
              <a:ext uri="{FF2B5EF4-FFF2-40B4-BE49-F238E27FC236}">
                <a16:creationId xmlns:a16="http://schemas.microsoft.com/office/drawing/2014/main" id="{8CE01B5F-49DE-914F-A856-4BFBD2FD1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283" y="5117431"/>
            <a:ext cx="8274205" cy="91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96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Q-function</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57</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369332"/>
          </a:xfrm>
          <a:prstGeom prst="rect">
            <a:avLst/>
          </a:prstGeom>
          <a:noFill/>
        </p:spPr>
        <p:txBody>
          <a:bodyPr wrap="square" rtlCol="0">
            <a:spAutoFit/>
          </a:bodyPr>
          <a:lstStyle/>
          <a:p>
            <a:r>
              <a:rPr lang="en-US" dirty="0"/>
              <a:t>Q is a function of a state-action pair and returns a real value.</a:t>
            </a:r>
          </a:p>
        </p:txBody>
      </p:sp>
      <p:pic>
        <p:nvPicPr>
          <p:cNvPr id="6146" name="Picture 2">
            <a:extLst>
              <a:ext uri="{FF2B5EF4-FFF2-40B4-BE49-F238E27FC236}">
                <a16:creationId xmlns:a16="http://schemas.microsoft.com/office/drawing/2014/main" id="{9A883D36-F3ED-2641-A68A-0646EF167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5791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F3EC8B-B0E6-A342-AEFE-2A827513396B}"/>
              </a:ext>
            </a:extLst>
          </p:cNvPr>
          <p:cNvSpPr txBox="1"/>
          <p:nvPr/>
        </p:nvSpPr>
        <p:spPr>
          <a:xfrm>
            <a:off x="581192" y="4112026"/>
            <a:ext cx="11194496" cy="1754326"/>
          </a:xfrm>
          <a:prstGeom prst="rect">
            <a:avLst/>
          </a:prstGeom>
          <a:noFill/>
        </p:spPr>
        <p:txBody>
          <a:bodyPr wrap="square" rtlCol="0">
            <a:spAutoFit/>
          </a:bodyPr>
          <a:lstStyle/>
          <a:p>
            <a:r>
              <a:rPr lang="en-US" dirty="0"/>
              <a:t>The optimal Q-function </a:t>
            </a:r>
            <a:r>
              <a:rPr lang="en-US" b="1" dirty="0"/>
              <a:t>Q*(s, a)</a:t>
            </a:r>
            <a:r>
              <a:rPr lang="en-US" dirty="0"/>
              <a:t> means:</a:t>
            </a:r>
          </a:p>
          <a:p>
            <a:endParaRPr lang="en-US" dirty="0"/>
          </a:p>
          <a:p>
            <a:r>
              <a:rPr lang="en-US" dirty="0"/>
              <a:t>the expected total reward received by an agent starting in </a:t>
            </a:r>
            <a:r>
              <a:rPr lang="en-US" b="1" dirty="0"/>
              <a:t>s </a:t>
            </a:r>
            <a:r>
              <a:rPr lang="en-US" dirty="0"/>
              <a:t>and picks action </a:t>
            </a:r>
            <a:r>
              <a:rPr lang="en-US" b="1" dirty="0"/>
              <a:t>a</a:t>
            </a:r>
            <a:r>
              <a:rPr lang="en-US" dirty="0"/>
              <a:t>, then will behave optimally afterwards. </a:t>
            </a:r>
          </a:p>
          <a:p>
            <a:endParaRPr lang="en-US" dirty="0"/>
          </a:p>
          <a:p>
            <a:endParaRPr lang="en-US" dirty="0"/>
          </a:p>
          <a:p>
            <a:r>
              <a:rPr lang="en-US" dirty="0"/>
              <a:t>There, </a:t>
            </a:r>
            <a:r>
              <a:rPr lang="en-US" b="1" dirty="0"/>
              <a:t>Q*(s, a)</a:t>
            </a:r>
            <a:r>
              <a:rPr lang="en-US" dirty="0"/>
              <a:t> is an indication for how good it is for an agent to pick action a while being in state s.</a:t>
            </a:r>
          </a:p>
        </p:txBody>
      </p:sp>
    </p:spTree>
    <p:extLst>
      <p:ext uri="{BB962C8B-B14F-4D97-AF65-F5344CB8AC3E}">
        <p14:creationId xmlns:p14="http://schemas.microsoft.com/office/powerpoint/2010/main" val="2671406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58</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646331"/>
          </a:xfrm>
          <a:prstGeom prst="rect">
            <a:avLst/>
          </a:prstGeom>
          <a:noFill/>
        </p:spPr>
        <p:txBody>
          <a:bodyPr wrap="square" rtlCol="0">
            <a:spAutoFit/>
          </a:bodyPr>
          <a:lstStyle/>
          <a:p>
            <a:r>
              <a:rPr lang="en-US"/>
              <a:t>Among all possible value-functions, there exist an </a:t>
            </a:r>
            <a:r>
              <a:rPr lang="en-US" b="1"/>
              <a:t>optimal value function </a:t>
            </a:r>
            <a:r>
              <a:rPr lang="en-US"/>
              <a:t>that has higher value than other functions for all states.</a:t>
            </a:r>
            <a:endParaRPr lang="en-US" dirty="0"/>
          </a:p>
        </p:txBody>
      </p:sp>
      <p:pic>
        <p:nvPicPr>
          <p:cNvPr id="5122" name="Picture 2">
            <a:extLst>
              <a:ext uri="{FF2B5EF4-FFF2-40B4-BE49-F238E27FC236}">
                <a16:creationId xmlns:a16="http://schemas.microsoft.com/office/drawing/2014/main" id="{D077EC8B-5819-E240-9467-F49FBE9C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023" y="2849832"/>
            <a:ext cx="7471954" cy="8483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7CAF773-E3B5-234D-85F1-DDD09E024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55" y="3916643"/>
            <a:ext cx="5632481" cy="12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46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59</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230335"/>
            <a:ext cx="11194496" cy="646331"/>
          </a:xfrm>
          <a:prstGeom prst="rect">
            <a:avLst/>
          </a:prstGeom>
          <a:noFill/>
        </p:spPr>
        <p:txBody>
          <a:bodyPr wrap="square" rtlCol="0">
            <a:spAutoFit/>
          </a:bodyPr>
          <a:lstStyle/>
          <a:p>
            <a:r>
              <a:rPr lang="en-US" dirty="0"/>
              <a:t>If we know the optimal Q-function Q*(s, a) , the optimal policy can be easily extracted by choosing the action a that gives maximum </a:t>
            </a:r>
            <a:r>
              <a:rPr lang="en-US" b="1" dirty="0"/>
              <a:t>Q*(s, a) </a:t>
            </a:r>
            <a:r>
              <a:rPr lang="en-US" dirty="0"/>
              <a:t>for state s</a:t>
            </a:r>
          </a:p>
        </p:txBody>
      </p:sp>
      <p:pic>
        <p:nvPicPr>
          <p:cNvPr id="9218" name="Picture 2">
            <a:extLst>
              <a:ext uri="{FF2B5EF4-FFF2-40B4-BE49-F238E27FC236}">
                <a16:creationId xmlns:a16="http://schemas.microsoft.com/office/drawing/2014/main" id="{D2CFC787-6F0E-A344-904D-96CB3958D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37" y="3646397"/>
            <a:ext cx="7850777" cy="74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82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FEC8-7A5D-9C44-B86E-B886E2469315}"/>
              </a:ext>
            </a:extLst>
          </p:cNvPr>
          <p:cNvSpPr>
            <a:spLocks noGrp="1"/>
          </p:cNvSpPr>
          <p:nvPr>
            <p:ph type="title"/>
          </p:nvPr>
        </p:nvSpPr>
        <p:spPr/>
        <p:txBody>
          <a:bodyPr/>
          <a:lstStyle/>
          <a:p>
            <a:r>
              <a:rPr lang="en-US" b="1" dirty="0"/>
              <a:t>Assisted Driving</a:t>
            </a:r>
            <a:endParaRPr lang="en-US" dirty="0"/>
          </a:p>
        </p:txBody>
      </p:sp>
      <p:pic>
        <p:nvPicPr>
          <p:cNvPr id="2050" name="Picture 2" descr="What is ADAS (Advanced Driver Assistance Systems)? – Overview of ADAS  Applications | Synopsys">
            <a:extLst>
              <a:ext uri="{FF2B5EF4-FFF2-40B4-BE49-F238E27FC236}">
                <a16:creationId xmlns:a16="http://schemas.microsoft.com/office/drawing/2014/main" id="{5538308B-80CF-8D40-ADC8-1828C22F35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4" t="18653" r="1691" b="18118"/>
          <a:stretch/>
        </p:blipFill>
        <p:spPr bwMode="auto">
          <a:xfrm>
            <a:off x="290006" y="1986016"/>
            <a:ext cx="11611988" cy="460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841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60</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2007311"/>
            <a:ext cx="11194496" cy="1200329"/>
          </a:xfrm>
          <a:prstGeom prst="rect">
            <a:avLst/>
          </a:prstGeom>
          <a:noFill/>
        </p:spPr>
        <p:txBody>
          <a:bodyPr wrap="square" rtlCol="0">
            <a:spAutoFit/>
          </a:bodyPr>
          <a:lstStyle/>
          <a:p>
            <a:r>
              <a:rPr lang="en-US" dirty="0"/>
              <a:t>Since V*(s) is the maximum expected total reward when starting from state </a:t>
            </a:r>
            <a:r>
              <a:rPr lang="en-US" b="1" dirty="0"/>
              <a:t>s</a:t>
            </a:r>
            <a:r>
              <a:rPr lang="en-US" dirty="0"/>
              <a:t> , it will be the maximum of Q*(s, a)over all possible actions.</a:t>
            </a:r>
          </a:p>
          <a:p>
            <a:endParaRPr lang="en-US" dirty="0"/>
          </a:p>
          <a:p>
            <a:r>
              <a:rPr lang="en-US" dirty="0"/>
              <a:t>Therefore, the relationship between Q*(s, a) and V*(s) is easily obtained as:</a:t>
            </a:r>
          </a:p>
        </p:txBody>
      </p:sp>
      <p:pic>
        <p:nvPicPr>
          <p:cNvPr id="8194" name="Picture 2">
            <a:extLst>
              <a:ext uri="{FF2B5EF4-FFF2-40B4-BE49-F238E27FC236}">
                <a16:creationId xmlns:a16="http://schemas.microsoft.com/office/drawing/2014/main" id="{49735F67-E883-FD4B-A2E2-02150AF45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439" y="3984935"/>
            <a:ext cx="7270002" cy="77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018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61</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1916827"/>
            <a:ext cx="11194496" cy="1200329"/>
          </a:xfrm>
          <a:prstGeom prst="rect">
            <a:avLst/>
          </a:prstGeom>
          <a:noFill/>
        </p:spPr>
        <p:txBody>
          <a:bodyPr wrap="square" rtlCol="0">
            <a:spAutoFit/>
          </a:bodyPr>
          <a:lstStyle/>
          <a:p>
            <a:r>
              <a:rPr lang="en-US" dirty="0"/>
              <a:t>Bellman equation: using dynamic programming paradigm provides a recursive definition for the optimal Q-function.</a:t>
            </a:r>
          </a:p>
          <a:p>
            <a:endParaRPr lang="en-US" dirty="0"/>
          </a:p>
          <a:p>
            <a:r>
              <a:rPr lang="en-US" dirty="0"/>
              <a:t>The Q*(s, a) is equal to the summation of immediate reward after performing action a while in state s and the discounted expected future reward after transition to a next state s'</a:t>
            </a:r>
          </a:p>
        </p:txBody>
      </p:sp>
      <p:pic>
        <p:nvPicPr>
          <p:cNvPr id="10242" name="Picture 2">
            <a:extLst>
              <a:ext uri="{FF2B5EF4-FFF2-40B4-BE49-F238E27FC236}">
                <a16:creationId xmlns:a16="http://schemas.microsoft.com/office/drawing/2014/main" id="{BC997C03-7D05-9444-A00D-B31BE960C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326" y="3429000"/>
            <a:ext cx="6610815" cy="305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05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62</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1916827"/>
            <a:ext cx="11194496" cy="1477328"/>
          </a:xfrm>
          <a:prstGeom prst="rect">
            <a:avLst/>
          </a:prstGeom>
          <a:noFill/>
        </p:spPr>
        <p:txBody>
          <a:bodyPr wrap="square" rtlCol="0">
            <a:spAutoFit/>
          </a:bodyPr>
          <a:lstStyle/>
          <a:p>
            <a:r>
              <a:rPr lang="en-US" dirty="0"/>
              <a:t>Value iteration computes the optimal state value function by iteratively improving the estimate of </a:t>
            </a:r>
            <a:r>
              <a:rPr lang="en-US" b="1" dirty="0"/>
              <a:t>V(s)</a:t>
            </a:r>
            <a:r>
              <a:rPr lang="en-US" dirty="0"/>
              <a:t>. The algorithm:</a:t>
            </a:r>
          </a:p>
          <a:p>
            <a:endParaRPr lang="en-US" dirty="0"/>
          </a:p>
          <a:p>
            <a:r>
              <a:rPr lang="en-US" dirty="0"/>
              <a:t>1). initialize </a:t>
            </a:r>
            <a:r>
              <a:rPr lang="en-US" b="1" dirty="0"/>
              <a:t>V(s)</a:t>
            </a:r>
            <a:r>
              <a:rPr lang="en-US" dirty="0"/>
              <a:t> to arbitrary random values. </a:t>
            </a:r>
          </a:p>
          <a:p>
            <a:r>
              <a:rPr lang="en-US" dirty="0"/>
              <a:t>2). it repeatedly updates the </a:t>
            </a:r>
            <a:r>
              <a:rPr lang="en-US" b="1" dirty="0"/>
              <a:t>Q(s, a)</a:t>
            </a:r>
            <a:r>
              <a:rPr lang="en-US" dirty="0"/>
              <a:t> and </a:t>
            </a:r>
            <a:r>
              <a:rPr lang="en-US" b="1" dirty="0"/>
              <a:t>V(s)</a:t>
            </a:r>
            <a:r>
              <a:rPr lang="en-US" dirty="0"/>
              <a:t> values until they converges. </a:t>
            </a:r>
          </a:p>
          <a:p>
            <a:r>
              <a:rPr lang="en-US" dirty="0"/>
              <a:t>3). value iteration is guaranteed to converge to the optimal values. </a:t>
            </a:r>
          </a:p>
        </p:txBody>
      </p:sp>
      <p:pic>
        <p:nvPicPr>
          <p:cNvPr id="11266" name="Picture 2">
            <a:extLst>
              <a:ext uri="{FF2B5EF4-FFF2-40B4-BE49-F238E27FC236}">
                <a16:creationId xmlns:a16="http://schemas.microsoft.com/office/drawing/2014/main" id="{D097432D-83E6-1544-8ED4-700F58BC3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4" y="3535253"/>
            <a:ext cx="8302631" cy="323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7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Model-based rl: Value-iteration </a:t>
            </a:r>
            <a:endParaRPr lang="en-US" sz="3600" dirty="0"/>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63</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3282048"/>
            <a:ext cx="8663169" cy="477054"/>
          </a:xfrm>
          <a:prstGeom prst="rect">
            <a:avLst/>
          </a:prstGeom>
          <a:noFill/>
        </p:spPr>
        <p:txBody>
          <a:bodyPr wrap="square" rtlCol="0">
            <a:spAutoFit/>
          </a:bodyPr>
          <a:lstStyle/>
          <a:p>
            <a:r>
              <a:rPr lang="en-US" sz="2500" dirty="0"/>
              <a:t>Example: Froze Lake on a 8x8 grid using value-iteration</a:t>
            </a:r>
          </a:p>
        </p:txBody>
      </p:sp>
    </p:spTree>
    <p:extLst>
      <p:ext uri="{BB962C8B-B14F-4D97-AF65-F5344CB8AC3E}">
        <p14:creationId xmlns:p14="http://schemas.microsoft.com/office/powerpoint/2010/main" val="2416243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64</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2122322"/>
            <a:ext cx="11194496" cy="646331"/>
          </a:xfrm>
          <a:prstGeom prst="rect">
            <a:avLst/>
          </a:prstGeom>
          <a:noFill/>
        </p:spPr>
        <p:txBody>
          <a:bodyPr wrap="square" rtlCol="0">
            <a:spAutoFit/>
          </a:bodyPr>
          <a:lstStyle/>
          <a:p>
            <a:r>
              <a:rPr lang="en-US" dirty="0"/>
              <a:t>Since the agent only cares about the finding the optimal policy, sometimes the optimal policy will converge before the value function.</a:t>
            </a:r>
            <a:endParaRPr lang="en-US" sz="2500" dirty="0"/>
          </a:p>
        </p:txBody>
      </p:sp>
      <p:sp>
        <p:nvSpPr>
          <p:cNvPr id="5" name="TextBox 4">
            <a:extLst>
              <a:ext uri="{FF2B5EF4-FFF2-40B4-BE49-F238E27FC236}">
                <a16:creationId xmlns:a16="http://schemas.microsoft.com/office/drawing/2014/main" id="{B431E1C1-AEB8-6E4A-A780-08B97816AA37}"/>
              </a:ext>
            </a:extLst>
          </p:cNvPr>
          <p:cNvSpPr txBox="1"/>
          <p:nvPr/>
        </p:nvSpPr>
        <p:spPr>
          <a:xfrm>
            <a:off x="498752" y="3105834"/>
            <a:ext cx="11194496" cy="1477328"/>
          </a:xfrm>
          <a:prstGeom prst="rect">
            <a:avLst/>
          </a:prstGeom>
          <a:noFill/>
        </p:spPr>
        <p:txBody>
          <a:bodyPr wrap="square" rtlCol="0">
            <a:spAutoFit/>
          </a:bodyPr>
          <a:lstStyle/>
          <a:p>
            <a:r>
              <a:rPr lang="en-US" dirty="0"/>
              <a:t>policy-iteration: re-define the policy at each step and compute the value according to this new policy until the policy converges. </a:t>
            </a:r>
          </a:p>
          <a:p>
            <a:endParaRPr lang="en-US" dirty="0"/>
          </a:p>
          <a:p>
            <a:r>
              <a:rPr lang="en-US" dirty="0"/>
              <a:t>Policy iteration is also guaranteed to converge to the optimal policy and it often takes </a:t>
            </a:r>
            <a:r>
              <a:rPr lang="en-US" i="1" u="sng" dirty="0"/>
              <a:t>less iterations</a:t>
            </a:r>
            <a:r>
              <a:rPr lang="en-US" dirty="0"/>
              <a:t> to converge than the value-iteration algorithm.</a:t>
            </a:r>
            <a:endParaRPr lang="en-US" sz="2500" dirty="0"/>
          </a:p>
        </p:txBody>
      </p:sp>
    </p:spTree>
    <p:extLst>
      <p:ext uri="{BB962C8B-B14F-4D97-AF65-F5344CB8AC3E}">
        <p14:creationId xmlns:p14="http://schemas.microsoft.com/office/powerpoint/2010/main" val="948039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65</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16312" y="2122322"/>
            <a:ext cx="11194496" cy="646331"/>
          </a:xfrm>
          <a:prstGeom prst="rect">
            <a:avLst/>
          </a:prstGeom>
          <a:noFill/>
        </p:spPr>
        <p:txBody>
          <a:bodyPr wrap="square" rtlCol="0">
            <a:spAutoFit/>
          </a:bodyPr>
          <a:lstStyle/>
          <a:p>
            <a:r>
              <a:rPr lang="en-US" dirty="0"/>
              <a:t>Since the agent only cares about the finding the optimal policy, sometimes the optimal policy will converge before the value function.</a:t>
            </a:r>
            <a:endParaRPr lang="en-US" sz="2500" dirty="0"/>
          </a:p>
        </p:txBody>
      </p:sp>
      <p:pic>
        <p:nvPicPr>
          <p:cNvPr id="14338" name="Picture 2">
            <a:extLst>
              <a:ext uri="{FF2B5EF4-FFF2-40B4-BE49-F238E27FC236}">
                <a16:creationId xmlns:a16="http://schemas.microsoft.com/office/drawing/2014/main" id="{0ED0B096-C4E8-FB46-9C6F-7F9AA636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380" y="2645762"/>
            <a:ext cx="8503920" cy="351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291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Model-based </a:t>
            </a:r>
            <a:r>
              <a:rPr lang="en-US" sz="3600" dirty="0" err="1"/>
              <a:t>rl</a:t>
            </a:r>
            <a:r>
              <a:rPr lang="en-US" sz="3600" dirty="0"/>
              <a:t>:  POLICY-iteration </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66</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581192" y="3282048"/>
            <a:ext cx="8663169" cy="477054"/>
          </a:xfrm>
          <a:prstGeom prst="rect">
            <a:avLst/>
          </a:prstGeom>
          <a:noFill/>
        </p:spPr>
        <p:txBody>
          <a:bodyPr wrap="square" rtlCol="0">
            <a:spAutoFit/>
          </a:bodyPr>
          <a:lstStyle/>
          <a:p>
            <a:r>
              <a:rPr lang="en-US" sz="2500" dirty="0"/>
              <a:t>Example: Froze Lake on a 8x8 grid using value-iteration</a:t>
            </a:r>
          </a:p>
        </p:txBody>
      </p:sp>
    </p:spTree>
    <p:extLst>
      <p:ext uri="{BB962C8B-B14F-4D97-AF65-F5344CB8AC3E}">
        <p14:creationId xmlns:p14="http://schemas.microsoft.com/office/powerpoint/2010/main" val="2774465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67</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2585323"/>
          </a:xfrm>
          <a:prstGeom prst="rect">
            <a:avLst/>
          </a:prstGeom>
          <a:noFill/>
        </p:spPr>
        <p:txBody>
          <a:bodyPr wrap="square" rtlCol="0">
            <a:spAutoFit/>
          </a:bodyPr>
          <a:lstStyle/>
          <a:p>
            <a:r>
              <a:rPr lang="en-US" dirty="0"/>
              <a:t>Unknown:  state transition and reward models</a:t>
            </a:r>
          </a:p>
          <a:p>
            <a:endParaRPr lang="en-US" dirty="0"/>
          </a:p>
          <a:p>
            <a:r>
              <a:rPr lang="en-US" dirty="0"/>
              <a:t>Known:  the set of possible states and actions, and current state</a:t>
            </a:r>
          </a:p>
          <a:p>
            <a:endParaRPr lang="en-US" dirty="0"/>
          </a:p>
          <a:p>
            <a:r>
              <a:rPr lang="en-US" dirty="0"/>
              <a:t>Solution: learn through the experience of interactions with the environment. </a:t>
            </a:r>
          </a:p>
          <a:p>
            <a:endParaRPr lang="en-US" dirty="0"/>
          </a:p>
          <a:p>
            <a:r>
              <a:rPr lang="en-US" dirty="0"/>
              <a:t>Q-learning: will not try to learn explicit models of the environment state transition and reward functions. However, it: 1) directly derives an optimal policy from the interactions with the environment;</a:t>
            </a:r>
          </a:p>
          <a:p>
            <a:r>
              <a:rPr lang="en-US" dirty="0"/>
              <a:t>2) the agent will discover what are the good and bad actions by trial and error. </a:t>
            </a:r>
          </a:p>
        </p:txBody>
      </p:sp>
    </p:spTree>
    <p:extLst>
      <p:ext uri="{BB962C8B-B14F-4D97-AF65-F5344CB8AC3E}">
        <p14:creationId xmlns:p14="http://schemas.microsoft.com/office/powerpoint/2010/main" val="2613318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68</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1200329"/>
          </a:xfrm>
          <a:prstGeom prst="rect">
            <a:avLst/>
          </a:prstGeom>
          <a:noFill/>
        </p:spPr>
        <p:txBody>
          <a:bodyPr wrap="square" rtlCol="0">
            <a:spAutoFit/>
          </a:bodyPr>
          <a:lstStyle/>
          <a:p>
            <a:r>
              <a:rPr lang="en-US" dirty="0"/>
              <a:t>The basic idea:</a:t>
            </a:r>
          </a:p>
          <a:p>
            <a:endParaRPr lang="en-US" dirty="0"/>
          </a:p>
          <a:p>
            <a:r>
              <a:rPr lang="en-US" dirty="0"/>
              <a:t>approximate the state-action pairs Q-function from the samples of Q(s, a) that we observe during interaction with the environment --- </a:t>
            </a:r>
            <a:r>
              <a:rPr lang="en-US" b="1" dirty="0"/>
              <a:t>Time-Difference Learning.</a:t>
            </a:r>
            <a:endParaRPr lang="en-US" dirty="0"/>
          </a:p>
        </p:txBody>
      </p:sp>
      <p:pic>
        <p:nvPicPr>
          <p:cNvPr id="17410" name="Picture 2">
            <a:extLst>
              <a:ext uri="{FF2B5EF4-FFF2-40B4-BE49-F238E27FC236}">
                <a16:creationId xmlns:a16="http://schemas.microsoft.com/office/drawing/2014/main" id="{F39D7C15-B686-1541-A42C-0365CC722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355" y="3942677"/>
            <a:ext cx="8908869" cy="1371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841DEF-2083-EC4D-BA64-49B7CE4B0E26}"/>
              </a:ext>
            </a:extLst>
          </p:cNvPr>
          <p:cNvSpPr txBox="1"/>
          <p:nvPr/>
        </p:nvSpPr>
        <p:spPr>
          <a:xfrm>
            <a:off x="581192" y="5586805"/>
            <a:ext cx="11208036" cy="646331"/>
          </a:xfrm>
          <a:prstGeom prst="rect">
            <a:avLst/>
          </a:prstGeom>
          <a:noFill/>
        </p:spPr>
        <p:txBody>
          <a:bodyPr wrap="square" rtlCol="0">
            <a:spAutoFit/>
          </a:bodyPr>
          <a:lstStyle/>
          <a:p>
            <a:r>
              <a:rPr lang="en-US" dirty="0"/>
              <a:t>where 𝛂 is the learning rate. The Q(</a:t>
            </a:r>
            <a:r>
              <a:rPr lang="en-US" dirty="0" err="1"/>
              <a:t>s,a</a:t>
            </a:r>
            <a:r>
              <a:rPr lang="en-US" dirty="0"/>
              <a:t>) where 𝛂 is the learning rate. The Q(</a:t>
            </a:r>
            <a:r>
              <a:rPr lang="en-US" dirty="0" err="1"/>
              <a:t>s,a</a:t>
            </a:r>
            <a:r>
              <a:rPr lang="en-US" dirty="0"/>
              <a:t>)table is initialized randomly table is initialized randomly</a:t>
            </a:r>
          </a:p>
        </p:txBody>
      </p:sp>
    </p:spTree>
    <p:extLst>
      <p:ext uri="{BB962C8B-B14F-4D97-AF65-F5344CB8AC3E}">
        <p14:creationId xmlns:p14="http://schemas.microsoft.com/office/powerpoint/2010/main" val="3379493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t>Model-free </a:t>
            </a:r>
            <a:r>
              <a:rPr lang="en-US" sz="3600" dirty="0" err="1"/>
              <a:t>rl</a:t>
            </a:r>
            <a:r>
              <a:rPr lang="en-US" sz="3600" dirty="0"/>
              <a:t>:  Q-LEARNING</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69</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1754326"/>
          </a:xfrm>
          <a:prstGeom prst="rect">
            <a:avLst/>
          </a:prstGeom>
          <a:noFill/>
        </p:spPr>
        <p:txBody>
          <a:bodyPr wrap="square" rtlCol="0">
            <a:spAutoFit/>
          </a:bodyPr>
          <a:lstStyle/>
          <a:p>
            <a:r>
              <a:rPr lang="en-US" b="1" dirty="0"/>
              <a:t>Exploration vs exploitation: </a:t>
            </a:r>
          </a:p>
          <a:p>
            <a:endParaRPr lang="en-US" b="1" dirty="0"/>
          </a:p>
          <a:p>
            <a:r>
              <a:rPr lang="en-US" dirty="0"/>
              <a:t>how does the agent select actions during learning? </a:t>
            </a:r>
          </a:p>
          <a:p>
            <a:endParaRPr lang="en-US" dirty="0"/>
          </a:p>
          <a:p>
            <a:r>
              <a:rPr lang="en-US" dirty="0"/>
              <a:t>Should the agent trust the learnt values of Q(s, a) enough to select actions based on it ? or try other actions hoping this may give it a better reward. This is known as the exploration vs exploitation dilemma</a:t>
            </a:r>
          </a:p>
        </p:txBody>
      </p:sp>
    </p:spTree>
    <p:extLst>
      <p:ext uri="{BB962C8B-B14F-4D97-AF65-F5344CB8AC3E}">
        <p14:creationId xmlns:p14="http://schemas.microsoft.com/office/powerpoint/2010/main" val="404218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dirty="0"/>
              <a:t>ASSISTED DRIVING</a:t>
            </a:r>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290597" y="2180496"/>
            <a:ext cx="11596604" cy="4309514"/>
          </a:xfrm>
        </p:spPr>
        <p:txBody>
          <a:bodyPr>
            <a:noAutofit/>
          </a:bodyPr>
          <a:lstStyle/>
          <a:p>
            <a:pPr algn="just"/>
            <a:r>
              <a:rPr lang="en-US" sz="2500" b="1" dirty="0"/>
              <a:t>Challenges: </a:t>
            </a:r>
          </a:p>
          <a:p>
            <a:pPr algn="just"/>
            <a:r>
              <a:rPr lang="en-US" sz="2500" i="1" u="sng" dirty="0"/>
              <a:t>Technical</a:t>
            </a:r>
            <a:r>
              <a:rPr lang="en-US" sz="2500" dirty="0"/>
              <a:t>: can be improved with new technologies, such as AI and machine learning</a:t>
            </a:r>
          </a:p>
          <a:p>
            <a:pPr algn="just"/>
            <a:endParaRPr lang="en-US" sz="2500" dirty="0"/>
          </a:p>
          <a:p>
            <a:pPr algn="just"/>
            <a:r>
              <a:rPr lang="en-US" sz="2500" i="1" u="sng" dirty="0"/>
              <a:t>Ethical</a:t>
            </a:r>
            <a:r>
              <a:rPr lang="en-US" sz="2500" dirty="0"/>
              <a:t>: hard to resolve</a:t>
            </a:r>
          </a:p>
          <a:p>
            <a:pPr algn="just"/>
            <a:r>
              <a:rPr lang="en-US" sz="2500" dirty="0"/>
              <a:t>Example: difficult situations like occupant vs. pedestrian safety – moral questions</a:t>
            </a:r>
          </a:p>
          <a:p>
            <a:pPr algn="just"/>
            <a:endParaRPr lang="en-US" sz="2500" dirty="0"/>
          </a:p>
          <a:p>
            <a:pPr algn="just"/>
            <a:r>
              <a:rPr lang="en-US" sz="2500" b="1" dirty="0"/>
              <a:t>Current work</a:t>
            </a:r>
            <a:r>
              <a:rPr lang="en-US" sz="2500" dirty="0"/>
              <a:t>:</a:t>
            </a:r>
          </a:p>
          <a:p>
            <a:pPr algn="just"/>
            <a:r>
              <a:rPr lang="en-US" sz="2500" dirty="0"/>
              <a:t>Google partnership with General Motors and Ford</a:t>
            </a:r>
          </a:p>
          <a:p>
            <a:pPr algn="just"/>
            <a:r>
              <a:rPr lang="en-US" sz="2500" dirty="0"/>
              <a:t>MIT’s Moral Machine </a:t>
            </a:r>
          </a:p>
        </p:txBody>
      </p:sp>
    </p:spTree>
    <p:extLst>
      <p:ext uri="{BB962C8B-B14F-4D97-AF65-F5344CB8AC3E}">
        <p14:creationId xmlns:p14="http://schemas.microsoft.com/office/powerpoint/2010/main" val="2508596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sz="3600" dirty="0"/>
              <a:t>exploration vs exploitation dilemma</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70</a:t>
            </a:fld>
            <a:endParaRPr lang="en-US">
              <a:latin typeface="Arial" charset="0"/>
            </a:endParaRPr>
          </a:p>
        </p:txBody>
      </p:sp>
      <p:sp>
        <p:nvSpPr>
          <p:cNvPr id="4" name="TextBox 3">
            <a:extLst>
              <a:ext uri="{FF2B5EF4-FFF2-40B4-BE49-F238E27FC236}">
                <a16:creationId xmlns:a16="http://schemas.microsoft.com/office/drawing/2014/main" id="{232B0033-FF63-684F-A260-23555D384056}"/>
              </a:ext>
            </a:extLst>
          </p:cNvPr>
          <p:cNvSpPr txBox="1"/>
          <p:nvPr/>
        </p:nvSpPr>
        <p:spPr>
          <a:xfrm>
            <a:off x="402772" y="2100019"/>
            <a:ext cx="11208036" cy="2031325"/>
          </a:xfrm>
          <a:prstGeom prst="rect">
            <a:avLst/>
          </a:prstGeom>
          <a:noFill/>
        </p:spPr>
        <p:txBody>
          <a:bodyPr wrap="square" rtlCol="0">
            <a:spAutoFit/>
          </a:bodyPr>
          <a:lstStyle/>
          <a:p>
            <a:r>
              <a:rPr lang="en-US" dirty="0"/>
              <a:t>𝛆-greedy approach where at each step:</a:t>
            </a:r>
          </a:p>
          <a:p>
            <a:endParaRPr lang="en-US" dirty="0"/>
          </a:p>
          <a:p>
            <a:r>
              <a:rPr lang="en-US" dirty="0"/>
              <a:t>1). Given a small probability 𝛜, the agent will pick a random action (explore) </a:t>
            </a:r>
          </a:p>
          <a:p>
            <a:r>
              <a:rPr lang="en-US" dirty="0"/>
              <a:t>or </a:t>
            </a:r>
          </a:p>
          <a:p>
            <a:r>
              <a:rPr lang="en-US" dirty="0"/>
              <a:t>2). Given a probability (1-𝛜) the agent will select an action according to the current estimate of Q-values. </a:t>
            </a:r>
          </a:p>
          <a:p>
            <a:endParaRPr lang="en-US" dirty="0"/>
          </a:p>
          <a:p>
            <a:r>
              <a:rPr lang="en-US" dirty="0"/>
              <a:t>𝛜 value can be decreased overtime as the agent becomes more confident with its estimate of Q-values.</a:t>
            </a:r>
          </a:p>
        </p:txBody>
      </p:sp>
    </p:spTree>
    <p:extLst>
      <p:ext uri="{BB962C8B-B14F-4D97-AF65-F5344CB8AC3E}">
        <p14:creationId xmlns:p14="http://schemas.microsoft.com/office/powerpoint/2010/main" val="225819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29FF-8D5C-D442-9D78-6BB99DED4452}"/>
              </a:ext>
            </a:extLst>
          </p:cNvPr>
          <p:cNvSpPr>
            <a:spLocks noGrp="1"/>
          </p:cNvSpPr>
          <p:nvPr>
            <p:ph type="title"/>
          </p:nvPr>
        </p:nvSpPr>
        <p:spPr/>
        <p:txBody>
          <a:bodyPr/>
          <a:lstStyle/>
          <a:p>
            <a:r>
              <a:rPr lang="en-US" dirty="0"/>
              <a:t>INVERSE REINFORCEMENT LEARNING</a:t>
            </a:r>
          </a:p>
        </p:txBody>
      </p:sp>
      <p:sp>
        <p:nvSpPr>
          <p:cNvPr id="3" name="Content Placeholder 2">
            <a:extLst>
              <a:ext uri="{FF2B5EF4-FFF2-40B4-BE49-F238E27FC236}">
                <a16:creationId xmlns:a16="http://schemas.microsoft.com/office/drawing/2014/main" id="{7A183090-9AAA-C147-8E7C-FDE5B26EDB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8206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5B2F-A99D-6742-BA29-6814AC7EC39C}"/>
              </a:ext>
            </a:extLst>
          </p:cNvPr>
          <p:cNvSpPr>
            <a:spLocks noGrp="1"/>
          </p:cNvSpPr>
          <p:nvPr>
            <p:ph type="title"/>
          </p:nvPr>
        </p:nvSpPr>
        <p:spPr/>
        <p:txBody>
          <a:bodyPr/>
          <a:lstStyle/>
          <a:p>
            <a:r>
              <a:rPr lang="en-US" dirty="0"/>
              <a:t>Imitation Learning</a:t>
            </a:r>
          </a:p>
        </p:txBody>
      </p:sp>
      <p:sp>
        <p:nvSpPr>
          <p:cNvPr id="3" name="Content Placeholder 2">
            <a:extLst>
              <a:ext uri="{FF2B5EF4-FFF2-40B4-BE49-F238E27FC236}">
                <a16:creationId xmlns:a16="http://schemas.microsoft.com/office/drawing/2014/main" id="{47DD8256-D2EC-E545-81FB-794E5707A0AF}"/>
              </a:ext>
            </a:extLst>
          </p:cNvPr>
          <p:cNvSpPr>
            <a:spLocks noGrp="1"/>
          </p:cNvSpPr>
          <p:nvPr>
            <p:ph idx="1"/>
          </p:nvPr>
        </p:nvSpPr>
        <p:spPr>
          <a:xfrm>
            <a:off x="581192" y="1987991"/>
            <a:ext cx="11306008" cy="4677504"/>
          </a:xfrm>
        </p:spPr>
        <p:txBody>
          <a:bodyPr>
            <a:normAutofit fontScale="85000" lnSpcReduction="10000"/>
          </a:bodyPr>
          <a:lstStyle/>
          <a:p>
            <a:r>
              <a:rPr lang="en-US" sz="2500" b="1" dirty="0"/>
              <a:t>Two approaches: </a:t>
            </a:r>
          </a:p>
          <a:p>
            <a:r>
              <a:rPr lang="en-US" sz="2500" b="1" dirty="0"/>
              <a:t>Behavioral cloning</a:t>
            </a:r>
          </a:p>
          <a:p>
            <a:pPr lvl="1"/>
            <a:r>
              <a:rPr lang="en-US" sz="2300" dirty="0"/>
              <a:t>A supervised learning problem that maps state/action pairs to policy </a:t>
            </a:r>
            <a:r>
              <a:rPr lang="en-US" sz="2500" dirty="0"/>
              <a:t>(State: feature, action: label)</a:t>
            </a:r>
          </a:p>
          <a:p>
            <a:pPr lvl="1"/>
            <a:r>
              <a:rPr lang="en-US" sz="2500" dirty="0"/>
              <a:t>Requires a large number of expert trajectories (high sample complexity) - due to compounding error caused by covariate shift</a:t>
            </a:r>
          </a:p>
          <a:p>
            <a:pPr lvl="1"/>
            <a:r>
              <a:rPr lang="en-US" sz="2500" dirty="0"/>
              <a:t>Copies unnecessary actions as well</a:t>
            </a:r>
          </a:p>
          <a:p>
            <a:pPr marL="0" indent="0">
              <a:buNone/>
            </a:pPr>
            <a:endParaRPr lang="en-US" sz="1200" dirty="0"/>
          </a:p>
          <a:p>
            <a:r>
              <a:rPr lang="en-US" sz="2500" b="1" dirty="0"/>
              <a:t>Inverse reinforcement learning </a:t>
            </a:r>
          </a:p>
          <a:p>
            <a:pPr lvl="1"/>
            <a:r>
              <a:rPr lang="en-US" sz="2300" dirty="0"/>
              <a:t>Learns the reward function from expert trajectories that prioritizes </a:t>
            </a:r>
            <a:r>
              <a:rPr lang="en-US" sz="2500" dirty="0"/>
              <a:t>entire trajectories over others, then derives the optimal policy</a:t>
            </a:r>
          </a:p>
          <a:p>
            <a:pPr lvl="1"/>
            <a:r>
              <a:rPr lang="en-US" sz="2500" dirty="0"/>
              <a:t>Expensive to run (Inner loop has RL)</a:t>
            </a:r>
          </a:p>
          <a:p>
            <a:pPr lvl="1"/>
            <a:r>
              <a:rPr lang="en-US" sz="2500" dirty="0"/>
              <a:t>Indirectly learns optimal policy from the reward function (Using RL)</a:t>
            </a:r>
          </a:p>
        </p:txBody>
      </p:sp>
    </p:spTree>
    <p:extLst>
      <p:ext uri="{BB962C8B-B14F-4D97-AF65-F5344CB8AC3E}">
        <p14:creationId xmlns:p14="http://schemas.microsoft.com/office/powerpoint/2010/main" val="1793431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EA0C-132C-E640-8321-747E11D774CE}"/>
              </a:ext>
            </a:extLst>
          </p:cNvPr>
          <p:cNvSpPr>
            <a:spLocks noGrp="1"/>
          </p:cNvSpPr>
          <p:nvPr>
            <p:ph type="title"/>
          </p:nvPr>
        </p:nvSpPr>
        <p:spPr/>
        <p:txBody>
          <a:bodyPr/>
          <a:lstStyle/>
          <a:p>
            <a:r>
              <a:rPr lang="en-US" dirty="0"/>
              <a:t>imitation LEARNING</a:t>
            </a:r>
          </a:p>
        </p:txBody>
      </p:sp>
      <p:sp>
        <p:nvSpPr>
          <p:cNvPr id="3" name="Content Placeholder 2">
            <a:extLst>
              <a:ext uri="{FF2B5EF4-FFF2-40B4-BE49-F238E27FC236}">
                <a16:creationId xmlns:a16="http://schemas.microsoft.com/office/drawing/2014/main" id="{3F002836-327D-7B44-A71D-412D7E05249C}"/>
              </a:ext>
            </a:extLst>
          </p:cNvPr>
          <p:cNvSpPr>
            <a:spLocks noGrp="1"/>
          </p:cNvSpPr>
          <p:nvPr>
            <p:ph idx="1"/>
          </p:nvPr>
        </p:nvSpPr>
        <p:spPr>
          <a:xfrm>
            <a:off x="581192" y="1998811"/>
            <a:ext cx="4167271" cy="530619"/>
          </a:xfrm>
        </p:spPr>
        <p:txBody>
          <a:bodyPr>
            <a:normAutofit/>
          </a:bodyPr>
          <a:lstStyle/>
          <a:p>
            <a:r>
              <a:rPr lang="en-US" sz="2500" b="1" dirty="0"/>
              <a:t>Behavioral Cloning (BC)</a:t>
            </a:r>
          </a:p>
        </p:txBody>
      </p:sp>
      <p:pic>
        <p:nvPicPr>
          <p:cNvPr id="48130" name="Picture 2" descr="AI Ethics: Inverse Reinforcement Learning to the Rescue? - Daniel Kasenberg">
            <a:extLst>
              <a:ext uri="{FF2B5EF4-FFF2-40B4-BE49-F238E27FC236}">
                <a16:creationId xmlns:a16="http://schemas.microsoft.com/office/drawing/2014/main" id="{6F285998-029D-C241-A27A-22E5E1F97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476" y="2711115"/>
            <a:ext cx="5434598" cy="387416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A37A4B-E2A3-9841-ABB3-F6CF173C69B3}"/>
              </a:ext>
            </a:extLst>
          </p:cNvPr>
          <p:cNvSpPr txBox="1">
            <a:spLocks/>
          </p:cNvSpPr>
          <p:nvPr/>
        </p:nvSpPr>
        <p:spPr>
          <a:xfrm>
            <a:off x="5950952" y="1998811"/>
            <a:ext cx="6112711" cy="5306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b="1" dirty="0"/>
              <a:t>Inverse reinforcement learning (IRL)</a:t>
            </a:r>
          </a:p>
        </p:txBody>
      </p:sp>
      <p:pic>
        <p:nvPicPr>
          <p:cNvPr id="48132" name="Picture 4" descr="A brief overview of Imitation Learning | by SmartLab AI | Medium">
            <a:extLst>
              <a:ext uri="{FF2B5EF4-FFF2-40B4-BE49-F238E27FC236}">
                <a16:creationId xmlns:a16="http://schemas.microsoft.com/office/drawing/2014/main" id="{6C72E655-F0E4-EC4C-AEE6-78B7DB0EB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94" y="3052915"/>
            <a:ext cx="5058300" cy="27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2DE1-002F-8A44-9DE1-D51246B55530}"/>
              </a:ext>
            </a:extLst>
          </p:cNvPr>
          <p:cNvSpPr>
            <a:spLocks noGrp="1"/>
          </p:cNvSpPr>
          <p:nvPr>
            <p:ph type="title"/>
          </p:nvPr>
        </p:nvSpPr>
        <p:spPr/>
        <p:txBody>
          <a:bodyPr/>
          <a:lstStyle/>
          <a:p>
            <a:r>
              <a:rPr lang="en-US" dirty="0"/>
              <a:t>Generative adversarial imitation learning</a:t>
            </a:r>
          </a:p>
        </p:txBody>
      </p:sp>
      <p:sp>
        <p:nvSpPr>
          <p:cNvPr id="3" name="Content Placeholder 2">
            <a:extLst>
              <a:ext uri="{FF2B5EF4-FFF2-40B4-BE49-F238E27FC236}">
                <a16:creationId xmlns:a16="http://schemas.microsoft.com/office/drawing/2014/main" id="{95B0130A-B6E5-E340-9805-AC3AF6283982}"/>
              </a:ext>
            </a:extLst>
          </p:cNvPr>
          <p:cNvSpPr>
            <a:spLocks noGrp="1"/>
          </p:cNvSpPr>
          <p:nvPr>
            <p:ph idx="1"/>
          </p:nvPr>
        </p:nvSpPr>
        <p:spPr>
          <a:xfrm>
            <a:off x="449179" y="2180496"/>
            <a:ext cx="11518231" cy="3851336"/>
          </a:xfrm>
        </p:spPr>
        <p:txBody>
          <a:bodyPr>
            <a:normAutofit/>
          </a:bodyPr>
          <a:lstStyle/>
          <a:p>
            <a:r>
              <a:rPr lang="en-US" sz="2500" b="1" dirty="0"/>
              <a:t>Directly extracting a policy</a:t>
            </a:r>
            <a:r>
              <a:rPr lang="en-US" sz="2500" dirty="0"/>
              <a:t> from data as if it were obtained by RL following IRL.</a:t>
            </a:r>
          </a:p>
          <a:p>
            <a:r>
              <a:rPr lang="en-US" sz="2500" b="1" dirty="0"/>
              <a:t>Bypassing</a:t>
            </a:r>
            <a:r>
              <a:rPr lang="en-US" sz="2500" dirty="0"/>
              <a:t> any intermediate IRL step</a:t>
            </a:r>
          </a:p>
          <a:p>
            <a:r>
              <a:rPr lang="en-US" sz="2500" dirty="0"/>
              <a:t>Draws an analogy between imitation learning and generative</a:t>
            </a:r>
          </a:p>
          <a:p>
            <a:r>
              <a:rPr lang="en-US" sz="2500" dirty="0"/>
              <a:t>adversarial networks (GAN)</a:t>
            </a:r>
          </a:p>
          <a:p>
            <a:r>
              <a:rPr lang="en-US" sz="2500" dirty="0"/>
              <a:t>Derive a model-free imitation learning algorithm with significant performance improvement with low sample and computational complexity.</a:t>
            </a:r>
          </a:p>
        </p:txBody>
      </p:sp>
    </p:spTree>
    <p:extLst>
      <p:ext uri="{BB962C8B-B14F-4D97-AF65-F5344CB8AC3E}">
        <p14:creationId xmlns:p14="http://schemas.microsoft.com/office/powerpoint/2010/main" val="70590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046CBF7-E0B9-3F40-A2DC-AF56D88E1F5F}"/>
              </a:ext>
            </a:extLst>
          </p:cNvPr>
          <p:cNvSpPr>
            <a:spLocks noGrp="1" noChangeArrowheads="1"/>
          </p:cNvSpPr>
          <p:nvPr>
            <p:ph type="title"/>
          </p:nvPr>
        </p:nvSpPr>
        <p:spPr/>
        <p:txBody>
          <a:bodyPr/>
          <a:lstStyle/>
          <a:p>
            <a:r>
              <a:rPr lang="en-US" altLang="en-US"/>
              <a:t>Markov Decision Process (MDP)</a:t>
            </a:r>
          </a:p>
        </p:txBody>
      </p:sp>
      <p:sp>
        <p:nvSpPr>
          <p:cNvPr id="30723" name="Rectangle 3">
            <a:extLst>
              <a:ext uri="{FF2B5EF4-FFF2-40B4-BE49-F238E27FC236}">
                <a16:creationId xmlns:a16="http://schemas.microsoft.com/office/drawing/2014/main" id="{0C1FB554-1429-F843-B37A-B6BFAAB10E51}"/>
              </a:ext>
            </a:extLst>
          </p:cNvPr>
          <p:cNvSpPr>
            <a:spLocks noGrp="1" noChangeArrowheads="1"/>
          </p:cNvSpPr>
          <p:nvPr>
            <p:ph type="body" idx="1"/>
          </p:nvPr>
        </p:nvSpPr>
        <p:spPr>
          <a:xfrm>
            <a:off x="748686" y="2050809"/>
            <a:ext cx="10242470" cy="4511866"/>
          </a:xfrm>
        </p:spPr>
        <p:txBody>
          <a:bodyPr>
            <a:noAutofit/>
          </a:bodyPr>
          <a:lstStyle/>
          <a:p>
            <a:pPr>
              <a:spcBef>
                <a:spcPts val="0"/>
              </a:spcBef>
              <a:spcAft>
                <a:spcPts val="0"/>
              </a:spcAft>
            </a:pPr>
            <a:r>
              <a:rPr lang="en-US" altLang="en-US" sz="2500" dirty="0">
                <a:solidFill>
                  <a:srgbClr val="0070C0"/>
                </a:solidFill>
              </a:rPr>
              <a:t>set of states S, set of actions A, initial state S</a:t>
            </a:r>
            <a:r>
              <a:rPr lang="en-US" altLang="en-US" sz="2500" baseline="-25000" dirty="0">
                <a:solidFill>
                  <a:srgbClr val="0070C0"/>
                </a:solidFill>
              </a:rPr>
              <a:t>0</a:t>
            </a:r>
          </a:p>
          <a:p>
            <a:pPr>
              <a:spcBef>
                <a:spcPts val="0"/>
              </a:spcBef>
              <a:spcAft>
                <a:spcPts val="0"/>
              </a:spcAft>
            </a:pPr>
            <a:endParaRPr lang="en-US" altLang="en-US" sz="600" baseline="-25000" dirty="0">
              <a:solidFill>
                <a:srgbClr val="0070C0"/>
              </a:solidFill>
            </a:endParaRPr>
          </a:p>
          <a:p>
            <a:pPr>
              <a:spcBef>
                <a:spcPts val="0"/>
              </a:spcBef>
              <a:spcAft>
                <a:spcPts val="0"/>
              </a:spcAft>
            </a:pPr>
            <a:r>
              <a:rPr lang="en-US" altLang="en-US" sz="2500" dirty="0">
                <a:solidFill>
                  <a:srgbClr val="0070C0"/>
                </a:solidFill>
              </a:rPr>
              <a:t>transition model P(</a:t>
            </a:r>
            <a:r>
              <a:rPr lang="en-US" altLang="en-US" sz="2500" dirty="0" err="1">
                <a:solidFill>
                  <a:srgbClr val="0070C0"/>
                </a:solidFill>
              </a:rPr>
              <a:t>s,a,s</a:t>
            </a:r>
            <a:r>
              <a:rPr lang="en-US" altLang="en-US" sz="2500" dirty="0">
                <a:solidFill>
                  <a:srgbClr val="0070C0"/>
                </a:solidFill>
              </a:rPr>
              <a:t>’)</a:t>
            </a:r>
          </a:p>
          <a:p>
            <a:pPr lvl="1">
              <a:spcBef>
                <a:spcPts val="0"/>
              </a:spcBef>
              <a:spcAft>
                <a:spcPts val="0"/>
              </a:spcAft>
            </a:pPr>
            <a:r>
              <a:rPr lang="en-US" altLang="en-US" sz="2000" dirty="0"/>
              <a:t>P( [1,1], up, [1,2] ) = 0.8</a:t>
            </a:r>
          </a:p>
          <a:p>
            <a:pPr lvl="1">
              <a:spcBef>
                <a:spcPts val="0"/>
              </a:spcBef>
              <a:spcAft>
                <a:spcPts val="0"/>
              </a:spcAft>
            </a:pPr>
            <a:endParaRPr lang="en-US" altLang="en-US" sz="600" dirty="0"/>
          </a:p>
          <a:p>
            <a:pPr>
              <a:spcBef>
                <a:spcPts val="0"/>
              </a:spcBef>
              <a:spcAft>
                <a:spcPts val="0"/>
              </a:spcAft>
            </a:pPr>
            <a:r>
              <a:rPr lang="en-US" altLang="en-US" sz="2500" dirty="0">
                <a:solidFill>
                  <a:srgbClr val="0070C0"/>
                </a:solidFill>
              </a:rPr>
              <a:t>reward function r(s)</a:t>
            </a:r>
          </a:p>
          <a:p>
            <a:pPr lvl="1">
              <a:spcBef>
                <a:spcPts val="0"/>
              </a:spcBef>
              <a:spcAft>
                <a:spcPts val="0"/>
              </a:spcAft>
            </a:pPr>
            <a:r>
              <a:rPr lang="en-US" altLang="en-US" sz="2000" dirty="0"/>
              <a:t>r( [4,3] ) = +1</a:t>
            </a:r>
          </a:p>
          <a:p>
            <a:pPr>
              <a:spcBef>
                <a:spcPts val="0"/>
              </a:spcBef>
              <a:spcAft>
                <a:spcPts val="0"/>
              </a:spcAft>
            </a:pPr>
            <a:r>
              <a:rPr lang="en-US" altLang="en-US" sz="2500" dirty="0">
                <a:solidFill>
                  <a:srgbClr val="0070C0"/>
                </a:solidFill>
              </a:rPr>
              <a:t>goal: maximize cumulative reward in the long run</a:t>
            </a:r>
          </a:p>
          <a:p>
            <a:pPr lvl="2">
              <a:spcBef>
                <a:spcPts val="0"/>
              </a:spcBef>
              <a:spcAft>
                <a:spcPts val="0"/>
              </a:spcAft>
            </a:pPr>
            <a:endParaRPr lang="en-US" altLang="en-US" sz="2000" dirty="0"/>
          </a:p>
          <a:p>
            <a:pPr>
              <a:spcBef>
                <a:spcPts val="0"/>
              </a:spcBef>
              <a:spcAft>
                <a:spcPts val="0"/>
              </a:spcAft>
            </a:pPr>
            <a:r>
              <a:rPr lang="en-US" altLang="en-US" sz="2500" dirty="0">
                <a:solidFill>
                  <a:srgbClr val="0070C0"/>
                </a:solidFill>
              </a:rPr>
              <a:t>policy: mapping from S to A</a:t>
            </a:r>
          </a:p>
          <a:p>
            <a:pPr lvl="1">
              <a:spcBef>
                <a:spcPts val="0"/>
              </a:spcBef>
              <a:spcAft>
                <a:spcPts val="0"/>
              </a:spcAft>
            </a:pPr>
            <a:r>
              <a:rPr lang="en-US" altLang="en-US" sz="2000" dirty="0"/>
              <a:t> </a:t>
            </a:r>
            <a:r>
              <a:rPr lang="en-US" altLang="en-US" sz="2000" dirty="0">
                <a:latin typeface="Symbol" pitchFamily="2" charset="2"/>
                <a:sym typeface="Symbol" pitchFamily="2" charset="2"/>
              </a:rPr>
              <a:t></a:t>
            </a:r>
            <a:r>
              <a:rPr lang="en-US" altLang="en-US" sz="2000" dirty="0"/>
              <a:t>(s) or </a:t>
            </a:r>
            <a:r>
              <a:rPr lang="en-US" altLang="en-US" sz="2000" dirty="0">
                <a:latin typeface="Symbol" pitchFamily="2" charset="2"/>
                <a:sym typeface="Symbol" pitchFamily="2" charset="2"/>
              </a:rPr>
              <a:t></a:t>
            </a:r>
            <a:r>
              <a:rPr lang="en-US" altLang="en-US" sz="2000" dirty="0"/>
              <a:t>(</a:t>
            </a:r>
            <a:r>
              <a:rPr lang="en-US" altLang="en-US" sz="2000" dirty="0" err="1"/>
              <a:t>s,a</a:t>
            </a:r>
            <a:r>
              <a:rPr lang="en-US" altLang="en-US" sz="2000" dirty="0"/>
              <a:t>) (deterministic vs. stochastic)</a:t>
            </a:r>
          </a:p>
          <a:p>
            <a:pPr lvl="2">
              <a:spcBef>
                <a:spcPts val="0"/>
              </a:spcBef>
              <a:spcAft>
                <a:spcPts val="0"/>
              </a:spcAft>
            </a:pPr>
            <a:endParaRPr lang="en-US" altLang="en-US" sz="600" dirty="0"/>
          </a:p>
          <a:p>
            <a:pPr>
              <a:spcBef>
                <a:spcPts val="0"/>
              </a:spcBef>
              <a:spcAft>
                <a:spcPts val="0"/>
              </a:spcAft>
            </a:pPr>
            <a:r>
              <a:rPr lang="en-US" altLang="en-US" sz="2500" dirty="0">
                <a:solidFill>
                  <a:srgbClr val="0070C0"/>
                </a:solidFill>
              </a:rPr>
              <a:t>reinforcement learning</a:t>
            </a:r>
          </a:p>
          <a:p>
            <a:pPr lvl="1">
              <a:spcBef>
                <a:spcPts val="0"/>
              </a:spcBef>
              <a:spcAft>
                <a:spcPts val="0"/>
              </a:spcAft>
            </a:pPr>
            <a:r>
              <a:rPr lang="en-US" altLang="en-US" sz="2000" dirty="0"/>
              <a:t>transitions and rewards usually not available</a:t>
            </a:r>
          </a:p>
          <a:p>
            <a:pPr lvl="1">
              <a:spcBef>
                <a:spcPts val="0"/>
              </a:spcBef>
              <a:spcAft>
                <a:spcPts val="0"/>
              </a:spcAft>
            </a:pPr>
            <a:r>
              <a:rPr lang="en-US" altLang="en-US" sz="2000" dirty="0"/>
              <a:t>how to change the policy based on experience</a:t>
            </a:r>
          </a:p>
          <a:p>
            <a:pPr lvl="1">
              <a:spcBef>
                <a:spcPts val="0"/>
              </a:spcBef>
              <a:spcAft>
                <a:spcPts val="0"/>
              </a:spcAft>
            </a:pPr>
            <a:r>
              <a:rPr lang="en-US" altLang="en-US" sz="2000" dirty="0"/>
              <a:t>how to explore the environment</a:t>
            </a:r>
          </a:p>
        </p:txBody>
      </p:sp>
      <p:sp>
        <p:nvSpPr>
          <p:cNvPr id="30724" name="Rectangle 4">
            <a:extLst>
              <a:ext uri="{FF2B5EF4-FFF2-40B4-BE49-F238E27FC236}">
                <a16:creationId xmlns:a16="http://schemas.microsoft.com/office/drawing/2014/main" id="{4E23B643-00AA-664B-BC30-47D3DB6D003F}"/>
              </a:ext>
            </a:extLst>
          </p:cNvPr>
          <p:cNvSpPr>
            <a:spLocks noChangeArrowheads="1"/>
          </p:cNvSpPr>
          <p:nvPr/>
        </p:nvSpPr>
        <p:spPr bwMode="auto">
          <a:xfrm>
            <a:off x="8955317" y="2367106"/>
            <a:ext cx="12954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environment</a:t>
            </a:r>
          </a:p>
        </p:txBody>
      </p:sp>
      <p:sp>
        <p:nvSpPr>
          <p:cNvPr id="30725" name="Rectangle 5">
            <a:extLst>
              <a:ext uri="{FF2B5EF4-FFF2-40B4-BE49-F238E27FC236}">
                <a16:creationId xmlns:a16="http://schemas.microsoft.com/office/drawing/2014/main" id="{D68F2A0B-ACD4-B745-BEC5-18B4CD395F05}"/>
              </a:ext>
            </a:extLst>
          </p:cNvPr>
          <p:cNvSpPr>
            <a:spLocks noChangeArrowheads="1"/>
          </p:cNvSpPr>
          <p:nvPr/>
        </p:nvSpPr>
        <p:spPr bwMode="auto">
          <a:xfrm>
            <a:off x="9260117" y="3129106"/>
            <a:ext cx="685800" cy="3810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703020202090204" pitchFamily="34" charset="0"/>
              </a:rPr>
              <a:t>agent</a:t>
            </a:r>
          </a:p>
        </p:txBody>
      </p:sp>
      <p:cxnSp>
        <p:nvCxnSpPr>
          <p:cNvPr id="30726" name="AutoShape 6">
            <a:extLst>
              <a:ext uri="{FF2B5EF4-FFF2-40B4-BE49-F238E27FC236}">
                <a16:creationId xmlns:a16="http://schemas.microsoft.com/office/drawing/2014/main" id="{03A2F649-4527-1E46-8851-3DD39899C735}"/>
              </a:ext>
            </a:extLst>
          </p:cNvPr>
          <p:cNvCxnSpPr>
            <a:cxnSpLocks noChangeShapeType="1"/>
            <a:stCxn id="30725" idx="3"/>
            <a:endCxn id="30724" idx="3"/>
          </p:cNvCxnSpPr>
          <p:nvPr/>
        </p:nvCxnSpPr>
        <p:spPr bwMode="auto">
          <a:xfrm flipV="1">
            <a:off x="9945917" y="2557606"/>
            <a:ext cx="304800" cy="762000"/>
          </a:xfrm>
          <a:prstGeom prst="curvedConnector3">
            <a:avLst>
              <a:gd name="adj1" fmla="val 205208"/>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7" name="AutoShape 7">
            <a:extLst>
              <a:ext uri="{FF2B5EF4-FFF2-40B4-BE49-F238E27FC236}">
                <a16:creationId xmlns:a16="http://schemas.microsoft.com/office/drawing/2014/main" id="{25CD6F7C-C32C-534D-9BDD-ED865E065E92}"/>
              </a:ext>
            </a:extLst>
          </p:cNvPr>
          <p:cNvCxnSpPr>
            <a:cxnSpLocks noChangeShapeType="1"/>
            <a:stCxn id="30724" idx="1"/>
            <a:endCxn id="30725" idx="1"/>
          </p:cNvCxnSpPr>
          <p:nvPr/>
        </p:nvCxnSpPr>
        <p:spPr bwMode="auto">
          <a:xfrm rot="10800000" flipH="1" flipV="1">
            <a:off x="8955317" y="2557606"/>
            <a:ext cx="304800" cy="762000"/>
          </a:xfrm>
          <a:prstGeom prst="curvedConnector3">
            <a:avLst>
              <a:gd name="adj1" fmla="val -108856"/>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9" name="Text Box 9">
            <a:extLst>
              <a:ext uri="{FF2B5EF4-FFF2-40B4-BE49-F238E27FC236}">
                <a16:creationId xmlns:a16="http://schemas.microsoft.com/office/drawing/2014/main" id="{AA8D7823-12CA-4744-A09F-CD7C391E5F8E}"/>
              </a:ext>
            </a:extLst>
          </p:cNvPr>
          <p:cNvSpPr txBox="1">
            <a:spLocks noChangeArrowheads="1"/>
          </p:cNvSpPr>
          <p:nvPr/>
        </p:nvSpPr>
        <p:spPr bwMode="auto">
          <a:xfrm>
            <a:off x="10615843" y="2808431"/>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rebuchet MS" panose="020B0703020202090204" pitchFamily="34" charset="0"/>
              </a:rPr>
              <a:t>action</a:t>
            </a:r>
          </a:p>
        </p:txBody>
      </p:sp>
      <p:sp>
        <p:nvSpPr>
          <p:cNvPr id="30730" name="Text Box 10">
            <a:extLst>
              <a:ext uri="{FF2B5EF4-FFF2-40B4-BE49-F238E27FC236}">
                <a16:creationId xmlns:a16="http://schemas.microsoft.com/office/drawing/2014/main" id="{6BF780D4-687D-5D44-ABDA-9D1B3ACFC13F}"/>
              </a:ext>
            </a:extLst>
          </p:cNvPr>
          <p:cNvSpPr txBox="1">
            <a:spLocks noChangeArrowheads="1"/>
          </p:cNvSpPr>
          <p:nvPr/>
        </p:nvSpPr>
        <p:spPr bwMode="auto">
          <a:xfrm>
            <a:off x="7539644" y="2748107"/>
            <a:ext cx="12025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rebuchet MS" panose="020B0703020202090204" pitchFamily="34" charset="0"/>
              </a:rPr>
              <a:t>reward</a:t>
            </a:r>
          </a:p>
          <a:p>
            <a:pPr algn="ctr"/>
            <a:r>
              <a:rPr lang="en-US" altLang="en-US">
                <a:latin typeface="Trebuchet MS" panose="020B0703020202090204" pitchFamily="34" charset="0"/>
              </a:rPr>
              <a:t>new state</a:t>
            </a:r>
          </a:p>
        </p:txBody>
      </p:sp>
    </p:spTree>
    <p:extLst>
      <p:ext uri="{BB962C8B-B14F-4D97-AF65-F5344CB8AC3E}">
        <p14:creationId xmlns:p14="http://schemas.microsoft.com/office/powerpoint/2010/main" val="3238621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304800" y="2650434"/>
            <a:ext cx="7010400" cy="3978965"/>
          </a:xfrm>
        </p:spPr>
        <p:txBody>
          <a:bodyPr>
            <a:normAutofit fontScale="92500" lnSpcReduction="10000"/>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smtClean="0">
                <a:latin typeface="Arial" charset="0"/>
              </a:rPr>
              <a:pPr/>
              <a:t>76</a:t>
            </a:fld>
            <a:endParaRPr lang="en-US">
              <a:latin typeface="Arial" charset="0"/>
            </a:endParaRPr>
          </a:p>
        </p:txBody>
      </p:sp>
      <p:sp>
        <p:nvSpPr>
          <p:cNvPr id="5" name="Content Placeholder 2"/>
          <p:cNvSpPr txBox="1">
            <a:spLocks/>
          </p:cNvSpPr>
          <p:nvPr/>
        </p:nvSpPr>
        <p:spPr bwMode="auto">
          <a:xfrm>
            <a:off x="7296264" y="2689846"/>
            <a:ext cx="4091609" cy="3852699"/>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DPs</a:t>
            </a:r>
          </a:p>
          <a:p>
            <a:pPr marL="800100" lvl="1" indent="-342900" eaLnBrk="0" hangingPunct="0">
              <a:spcBef>
                <a:spcPct val="20000"/>
              </a:spcBef>
              <a:buClr>
                <a:schemeClr val="accent2"/>
              </a:buClr>
              <a:buFont typeface="Wingdings" pitchFamily="2" charset="2"/>
              <a:buChar char="§"/>
              <a:defRPr/>
            </a:pPr>
            <a:r>
              <a:rPr lang="en-US" sz="2000" kern="0" dirty="0"/>
              <a:t>Value and policy Iteration</a:t>
            </a:r>
          </a:p>
          <a:p>
            <a:pPr marL="800100" lvl="1" indent="-342900" eaLnBrk="0" hangingPunct="0">
              <a:spcBef>
                <a:spcPct val="20000"/>
              </a:spcBef>
              <a:buClr>
                <a:schemeClr val="accent2"/>
              </a:buClr>
              <a:buFont typeface="Wingdings" pitchFamily="2" charset="2"/>
              <a:buChar char="§"/>
              <a:defRPr/>
            </a:pPr>
            <a:r>
              <a:rPr lang="en-US" sz="2000" kern="0" dirty="0"/>
              <a:t>Policy evaluation</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Model-based RL</a:t>
            </a:r>
          </a:p>
          <a:p>
            <a:pPr marL="342900" indent="-342900" eaLnBrk="0" hangingPunct="0">
              <a:spcBef>
                <a:spcPct val="20000"/>
              </a:spcBef>
              <a:buClr>
                <a:schemeClr val="accent2"/>
              </a:buClr>
              <a:buFont typeface="Wingdings" pitchFamily="2" charset="2"/>
              <a:buChar char="§"/>
              <a:defRPr/>
            </a:pPr>
            <a:endParaRPr lang="en-US" sz="2400" kern="0" dirty="0">
              <a:solidFill>
                <a:schemeClr val="accent2"/>
              </a:solidFill>
            </a:endParaRPr>
          </a:p>
          <a:p>
            <a:pPr marL="342900" indent="-342900" eaLnBrk="0" hangingPunct="0">
              <a:spcBef>
                <a:spcPct val="20000"/>
              </a:spcBef>
              <a:buClr>
                <a:schemeClr val="accent2"/>
              </a:buClr>
              <a:buFont typeface="Wingdings" pitchFamily="2" charset="2"/>
              <a:buChar char="§"/>
              <a:defRPr/>
            </a:pPr>
            <a:r>
              <a:rPr lang="en-US" sz="2400" kern="0" dirty="0">
                <a:solidFill>
                  <a:schemeClr val="accent2"/>
                </a:solidFill>
              </a:rPr>
              <a:t>Model-free RL:</a:t>
            </a:r>
          </a:p>
          <a:p>
            <a:pPr marL="800100" lvl="1" indent="-342900" eaLnBrk="0" hangingPunct="0">
              <a:spcBef>
                <a:spcPct val="20000"/>
              </a:spcBef>
              <a:buClr>
                <a:schemeClr val="accent2"/>
              </a:buClr>
              <a:buFont typeface="Wingdings" pitchFamily="2" charset="2"/>
              <a:buChar char="§"/>
              <a:defRPr/>
            </a:pPr>
            <a:r>
              <a:rPr lang="en-US" sz="2000" kern="0" dirty="0"/>
              <a:t>Value learning</a:t>
            </a:r>
          </a:p>
          <a:p>
            <a:pPr marL="800100" lvl="1" indent="-342900" eaLnBrk="0" hangingPunct="0">
              <a:spcBef>
                <a:spcPct val="20000"/>
              </a:spcBef>
              <a:buClr>
                <a:schemeClr val="accent2"/>
              </a:buClr>
              <a:buFont typeface="Wingdings" pitchFamily="2" charset="2"/>
              <a:buChar char="§"/>
              <a:defRPr/>
            </a:pPr>
            <a:r>
              <a:rPr lang="en-US" sz="2000" kern="0" dirty="0"/>
              <a:t>Q-learning</a:t>
            </a:r>
          </a:p>
        </p:txBody>
      </p:sp>
      <p:sp>
        <p:nvSpPr>
          <p:cNvPr id="24582" name="TextBox 5"/>
          <p:cNvSpPr txBox="1">
            <a:spLocks noChangeArrowheads="1"/>
          </p:cNvSpPr>
          <p:nvPr/>
        </p:nvSpPr>
        <p:spPr bwMode="auto">
          <a:xfrm>
            <a:off x="581192" y="1914973"/>
            <a:ext cx="4194175" cy="461963"/>
          </a:xfrm>
          <a:prstGeom prst="rect">
            <a:avLst/>
          </a:prstGeom>
          <a:noFill/>
          <a:ln w="9525">
            <a:noFill/>
            <a:miter lim="800000"/>
            <a:headEnd/>
            <a:tailEnd/>
          </a:ln>
        </p:spPr>
        <p:txBody>
          <a:bodyPr wrap="none">
            <a:spAutoFit/>
          </a:bodyPr>
          <a:lstStyle/>
          <a:p>
            <a:r>
              <a:rPr lang="en-US" sz="2400" b="1" dirty="0"/>
              <a:t>Things we know how to do:</a:t>
            </a:r>
          </a:p>
        </p:txBody>
      </p:sp>
      <p:sp>
        <p:nvSpPr>
          <p:cNvPr id="24583" name="TextBox 6"/>
          <p:cNvSpPr txBox="1">
            <a:spLocks noChangeArrowheads="1"/>
          </p:cNvSpPr>
          <p:nvPr/>
        </p:nvSpPr>
        <p:spPr bwMode="auto">
          <a:xfrm>
            <a:off x="7315200" y="1886850"/>
            <a:ext cx="1865126" cy="461665"/>
          </a:xfrm>
          <a:prstGeom prst="rect">
            <a:avLst/>
          </a:prstGeom>
          <a:noFill/>
          <a:ln w="9525">
            <a:noFill/>
            <a:miter lim="800000"/>
            <a:headEnd/>
            <a:tailEnd/>
          </a:ln>
        </p:spPr>
        <p:txBody>
          <a:bodyPr wrap="none">
            <a:spAutoFit/>
          </a:bodyPr>
          <a:lstStyle/>
          <a:p>
            <a:r>
              <a:rPr lang="en-US" sz="2400" b="1" dirty="0"/>
              <a:t>Techniques:</a:t>
            </a:r>
          </a:p>
        </p:txBody>
      </p:sp>
    </p:spTree>
    <p:extLst>
      <p:ext uri="{BB962C8B-B14F-4D97-AF65-F5344CB8AC3E}">
        <p14:creationId xmlns:p14="http://schemas.microsoft.com/office/powerpoint/2010/main" val="984830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A40-1430-5142-9DAB-F764C50D5A61}"/>
              </a:ext>
            </a:extLst>
          </p:cNvPr>
          <p:cNvSpPr>
            <a:spLocks noGrp="1"/>
          </p:cNvSpPr>
          <p:nvPr>
            <p:ph type="title"/>
          </p:nvPr>
        </p:nvSpPr>
        <p:spPr/>
        <p:txBody>
          <a:bodyPr/>
          <a:lstStyle/>
          <a:p>
            <a:r>
              <a:rPr lang="en-US" dirty="0"/>
              <a:t>Papers covered</a:t>
            </a:r>
          </a:p>
        </p:txBody>
      </p:sp>
      <p:sp>
        <p:nvSpPr>
          <p:cNvPr id="3" name="Content Placeholder 2">
            <a:extLst>
              <a:ext uri="{FF2B5EF4-FFF2-40B4-BE49-F238E27FC236}">
                <a16:creationId xmlns:a16="http://schemas.microsoft.com/office/drawing/2014/main" id="{4DF8535E-1769-0141-8540-D19DAC775A67}"/>
              </a:ext>
            </a:extLst>
          </p:cNvPr>
          <p:cNvSpPr>
            <a:spLocks noGrp="1"/>
          </p:cNvSpPr>
          <p:nvPr>
            <p:ph idx="1"/>
          </p:nvPr>
        </p:nvSpPr>
        <p:spPr/>
        <p:txBody>
          <a:bodyPr/>
          <a:lstStyle/>
          <a:p>
            <a:r>
              <a:rPr lang="en-US" b="1" u="sng" dirty="0">
                <a:solidFill>
                  <a:schemeClr val="tx1">
                    <a:lumMod val="50000"/>
                    <a:lumOff val="50000"/>
                  </a:schemeClr>
                </a:solidFill>
              </a:rPr>
              <a:t>Analyzing Sensor-Based Individual and Population Behavior Patterns via Inverse Reinforcement Learning</a:t>
            </a:r>
            <a:r>
              <a:rPr lang="en-US" dirty="0">
                <a:solidFill>
                  <a:schemeClr val="tx1">
                    <a:lumMod val="50000"/>
                    <a:lumOff val="50000"/>
                  </a:schemeClr>
                </a:solidFill>
              </a:rPr>
              <a:t>.  Lin, B. and Cook, D.J., 2020. </a:t>
            </a:r>
            <a:r>
              <a:rPr lang="en-US" i="1" dirty="0">
                <a:solidFill>
                  <a:schemeClr val="tx1">
                    <a:lumMod val="50000"/>
                    <a:lumOff val="50000"/>
                  </a:schemeClr>
                </a:solidFill>
              </a:rPr>
              <a:t>Sensors</a:t>
            </a:r>
            <a:r>
              <a:rPr lang="en-US" dirty="0">
                <a:solidFill>
                  <a:schemeClr val="tx1">
                    <a:lumMod val="50000"/>
                    <a:lumOff val="50000"/>
                  </a:schemeClr>
                </a:solidFill>
              </a:rPr>
              <a:t>, </a:t>
            </a:r>
            <a:r>
              <a:rPr lang="en-US" i="1" dirty="0">
                <a:solidFill>
                  <a:schemeClr val="tx1">
                    <a:lumMod val="50000"/>
                    <a:lumOff val="50000"/>
                  </a:schemeClr>
                </a:solidFill>
              </a:rPr>
              <a:t>20</a:t>
            </a:r>
            <a:r>
              <a:rPr lang="en-US" dirty="0">
                <a:solidFill>
                  <a:schemeClr val="tx1">
                    <a:lumMod val="50000"/>
                    <a:lumOff val="50000"/>
                  </a:schemeClr>
                </a:solidFill>
              </a:rPr>
              <a:t>(18), p.5207.</a:t>
            </a:r>
          </a:p>
          <a:p>
            <a:endParaRPr lang="en-US" b="1" dirty="0">
              <a:solidFill>
                <a:srgbClr val="828282"/>
              </a:solidFill>
              <a:hlinkClick r:id="rId3">
                <a:extLst>
                  <a:ext uri="{A12FA001-AC4F-418D-AE19-62706E023703}">
                    <ahyp:hlinkClr xmlns:ahyp="http://schemas.microsoft.com/office/drawing/2018/hyperlinkcolor" val="tx"/>
                  </a:ext>
                </a:extLst>
              </a:hlinkClick>
            </a:endParaRPr>
          </a:p>
          <a:p>
            <a:r>
              <a:rPr lang="en-US" b="1" dirty="0">
                <a:solidFill>
                  <a:schemeClr val="bg1">
                    <a:lumMod val="75000"/>
                  </a:schemeClr>
                </a:solidFill>
                <a:hlinkClick r:id="rId3">
                  <a:extLst>
                    <a:ext uri="{A12FA001-AC4F-418D-AE19-62706E023703}">
                      <ahyp:hlinkClr xmlns:ahyp="http://schemas.microsoft.com/office/drawing/2018/hyperlinkcolor" val="tx"/>
                    </a:ext>
                  </a:extLst>
                </a:hlinkClick>
              </a:rPr>
              <a:t>Deep PQR: Solving Inverse Reinforcement Learning using Anchor Actions</a:t>
            </a:r>
            <a:br>
              <a:rPr lang="en-US" dirty="0">
                <a:solidFill>
                  <a:schemeClr val="bg1">
                    <a:lumMod val="75000"/>
                  </a:schemeClr>
                </a:solidFill>
              </a:rPr>
            </a:br>
            <a:r>
              <a:rPr lang="en-US" dirty="0" err="1">
                <a:solidFill>
                  <a:schemeClr val="bg1">
                    <a:lumMod val="75000"/>
                  </a:schemeClr>
                </a:solidFill>
              </a:rPr>
              <a:t>Geng</a:t>
            </a:r>
            <a:r>
              <a:rPr lang="en-US" dirty="0">
                <a:solidFill>
                  <a:schemeClr val="bg1">
                    <a:lumMod val="75000"/>
                  </a:schemeClr>
                </a:solidFill>
              </a:rPr>
              <a:t> S, Nassif H, Manzanares C, </a:t>
            </a:r>
            <a:r>
              <a:rPr lang="en-US" dirty="0" err="1">
                <a:solidFill>
                  <a:schemeClr val="bg1">
                    <a:lumMod val="75000"/>
                  </a:schemeClr>
                </a:solidFill>
              </a:rPr>
              <a:t>Reppen</a:t>
            </a:r>
            <a:r>
              <a:rPr lang="en-US" dirty="0">
                <a:solidFill>
                  <a:schemeClr val="bg1">
                    <a:lumMod val="75000"/>
                  </a:schemeClr>
                </a:solidFill>
              </a:rPr>
              <a:t> M, and Sircar R</a:t>
            </a:r>
            <a:br>
              <a:rPr lang="en-US" dirty="0">
                <a:solidFill>
                  <a:schemeClr val="bg1">
                    <a:lumMod val="75000"/>
                  </a:schemeClr>
                </a:solidFill>
              </a:rPr>
            </a:br>
            <a:r>
              <a:rPr lang="en-US" i="1" dirty="0">
                <a:solidFill>
                  <a:schemeClr val="bg1">
                    <a:lumMod val="75000"/>
                  </a:schemeClr>
                </a:solidFill>
              </a:rPr>
              <a:t>International Conference on Machine Learning (ICML'20)</a:t>
            </a:r>
            <a:r>
              <a:rPr lang="en-US" dirty="0">
                <a:solidFill>
                  <a:schemeClr val="bg1">
                    <a:lumMod val="75000"/>
                  </a:schemeClr>
                </a:solidFill>
              </a:rPr>
              <a:t>, Vienna, Austria, 2020.</a:t>
            </a:r>
          </a:p>
          <a:p>
            <a:endParaRPr lang="en-US" dirty="0">
              <a:solidFill>
                <a:schemeClr val="bg1">
                  <a:lumMod val="75000"/>
                </a:schemeClr>
              </a:solidFill>
            </a:endParaRPr>
          </a:p>
          <a:p>
            <a:r>
              <a:rPr lang="en-US" b="1" dirty="0">
                <a:solidFill>
                  <a:schemeClr val="bg1">
                    <a:lumMod val="75000"/>
                  </a:schemeClr>
                </a:solidFill>
                <a:hlinkClick r:id="rId4">
                  <a:extLst>
                    <a:ext uri="{A12FA001-AC4F-418D-AE19-62706E023703}">
                      <ahyp:hlinkClr xmlns:ahyp="http://schemas.microsoft.com/office/drawing/2018/hyperlinkcolor" val="tx"/>
                    </a:ext>
                  </a:extLst>
                </a:hlinkClick>
              </a:rPr>
              <a:t>Seeker: Real-Time Interactive Search</a:t>
            </a:r>
            <a:br>
              <a:rPr lang="en-US" dirty="0">
                <a:solidFill>
                  <a:schemeClr val="bg1">
                    <a:lumMod val="75000"/>
                  </a:schemeClr>
                </a:solidFill>
                <a:hlinkClick r:id="rId4">
                  <a:extLst>
                    <a:ext uri="{A12FA001-AC4F-418D-AE19-62706E023703}">
                      <ahyp:hlinkClr xmlns:ahyp="http://schemas.microsoft.com/office/drawing/2018/hyperlinkcolor" val="tx"/>
                    </a:ext>
                  </a:extLst>
                </a:hlinkClick>
              </a:rPr>
            </a:br>
            <a:r>
              <a:rPr lang="en-US" dirty="0">
                <a:solidFill>
                  <a:schemeClr val="bg1">
                    <a:lumMod val="75000"/>
                  </a:schemeClr>
                </a:solidFill>
              </a:rPr>
              <a:t>Biswas A, Pham TT, Vogelsong M, Snyder B, and Nassif H</a:t>
            </a:r>
            <a:br>
              <a:rPr lang="en-US" dirty="0">
                <a:solidFill>
                  <a:schemeClr val="bg1">
                    <a:lumMod val="75000"/>
                  </a:schemeClr>
                </a:solidFill>
              </a:rPr>
            </a:br>
            <a:r>
              <a:rPr lang="en-US" i="1" dirty="0">
                <a:solidFill>
                  <a:schemeClr val="bg1">
                    <a:lumMod val="75000"/>
                  </a:schemeClr>
                </a:solidFill>
              </a:rPr>
              <a:t>Knowledge Discovery in Databases Conference (KDD'19)</a:t>
            </a:r>
            <a:r>
              <a:rPr lang="en-US" dirty="0">
                <a:solidFill>
                  <a:schemeClr val="bg1">
                    <a:lumMod val="75000"/>
                  </a:schemeClr>
                </a:solidFill>
              </a:rPr>
              <a:t>, Anchorage, Alaska, pp. 2867-2875, 2019.</a:t>
            </a:r>
          </a:p>
        </p:txBody>
      </p:sp>
      <p:sp>
        <p:nvSpPr>
          <p:cNvPr id="4" name="Slide Number Placeholder 3">
            <a:extLst>
              <a:ext uri="{FF2B5EF4-FFF2-40B4-BE49-F238E27FC236}">
                <a16:creationId xmlns:a16="http://schemas.microsoft.com/office/drawing/2014/main" id="{475A275E-884F-2C4C-8F6F-3E1A47F9D2EB}"/>
              </a:ext>
            </a:extLst>
          </p:cNvPr>
          <p:cNvSpPr>
            <a:spLocks noGrp="1"/>
          </p:cNvSpPr>
          <p:nvPr>
            <p:ph type="sldNum" sz="quarter" idx="12"/>
          </p:nvPr>
        </p:nvSpPr>
        <p:spPr/>
        <p:txBody>
          <a:bodyPr/>
          <a:lstStyle/>
          <a:p>
            <a:fld id="{22695355-0584-3048-B6D5-6FE7D71F4AA9}" type="slidenum">
              <a:rPr lang="en-US" smtClean="0"/>
              <a:pPr/>
              <a:t>77</a:t>
            </a:fld>
            <a:endParaRPr lang="en-US" dirty="0"/>
          </a:p>
        </p:txBody>
      </p:sp>
    </p:spTree>
    <p:extLst>
      <p:ext uri="{BB962C8B-B14F-4D97-AF65-F5344CB8AC3E}">
        <p14:creationId xmlns:p14="http://schemas.microsoft.com/office/powerpoint/2010/main" val="2017801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a:extLst>
              <a:ext uri="{FF2B5EF4-FFF2-40B4-BE49-F238E27FC236}">
                <a16:creationId xmlns:a16="http://schemas.microsoft.com/office/drawing/2014/main" id="{0072BAE0-272A-C348-ADD0-FD6DD03FF5C5}"/>
              </a:ext>
            </a:extLst>
          </p:cNvPr>
          <p:cNvSpPr txBox="1">
            <a:spLocks noChangeArrowheads="1"/>
          </p:cNvSpPr>
          <p:nvPr/>
        </p:nvSpPr>
        <p:spPr bwMode="auto">
          <a:xfrm>
            <a:off x="2187348" y="2125548"/>
            <a:ext cx="7897873"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1. Model navigation patterns as a Markov decision process</a:t>
            </a:r>
            <a:endParaRPr lang="en-US" sz="703" dirty="0">
              <a:solidFill>
                <a:schemeClr val="tx1">
                  <a:lumMod val="95000"/>
                  <a:lumOff val="5000"/>
                </a:schemeClr>
              </a:solidFill>
              <a:latin typeface="Helvetica Neue"/>
            </a:endParaRPr>
          </a:p>
        </p:txBody>
      </p:sp>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688341" y="780643"/>
            <a:ext cx="10379709" cy="71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800" dirty="0">
                <a:solidFill>
                  <a:schemeClr val="bg1"/>
                </a:solidFill>
              </a:rPr>
              <a:t>Inverse Reinforcement Learning (IRL) of Indoor Behavior - Hypothesis</a:t>
            </a:r>
          </a:p>
        </p:txBody>
      </p:sp>
      <p:sp>
        <p:nvSpPr>
          <p:cNvPr id="2" name="Slide Number Placeholder 1">
            <a:extLst>
              <a:ext uri="{FF2B5EF4-FFF2-40B4-BE49-F238E27FC236}">
                <a16:creationId xmlns:a16="http://schemas.microsoft.com/office/drawing/2014/main" id="{359FF09E-5CB7-604B-B7F4-A08EE7873E38}"/>
              </a:ext>
            </a:extLst>
          </p:cNvPr>
          <p:cNvSpPr>
            <a:spLocks noGrp="1"/>
          </p:cNvSpPr>
          <p:nvPr>
            <p:ph type="sldNum" sz="quarter" idx="12"/>
          </p:nvPr>
        </p:nvSpPr>
        <p:spPr/>
        <p:txBody>
          <a:bodyPr/>
          <a:lstStyle/>
          <a:p>
            <a:fld id="{64DF4CED-CB7D-E148-BC58-AE7DBC5E157D}" type="slidenum">
              <a:rPr lang="en-US" altLang="en-US" smtClean="0"/>
              <a:pPr/>
              <a:t>78</a:t>
            </a:fld>
            <a:endParaRPr lang="en-US" altLang="en-US"/>
          </a:p>
        </p:txBody>
      </p:sp>
      <p:sp>
        <p:nvSpPr>
          <p:cNvPr id="6" name="TextBox 4">
            <a:extLst>
              <a:ext uri="{FF2B5EF4-FFF2-40B4-BE49-F238E27FC236}">
                <a16:creationId xmlns:a16="http://schemas.microsoft.com/office/drawing/2014/main" id="{AEEA2243-75C4-E545-8E94-FF9DFE7C32D1}"/>
              </a:ext>
            </a:extLst>
          </p:cNvPr>
          <p:cNvSpPr txBox="1">
            <a:spLocks noChangeArrowheads="1"/>
          </p:cNvSpPr>
          <p:nvPr/>
        </p:nvSpPr>
        <p:spPr bwMode="auto">
          <a:xfrm>
            <a:off x="2187348" y="3702320"/>
            <a:ext cx="7751238"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3. Learn a behavior strategy that is consistent with the observed movement patterns</a:t>
            </a:r>
            <a:endParaRPr lang="en-US" sz="703"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0ABADFE2-C5DC-3740-ABB3-026C25679C26}"/>
              </a:ext>
            </a:extLst>
          </p:cNvPr>
          <p:cNvSpPr txBox="1">
            <a:spLocks noChangeArrowheads="1"/>
          </p:cNvSpPr>
          <p:nvPr/>
        </p:nvSpPr>
        <p:spPr bwMode="auto">
          <a:xfrm>
            <a:off x="2187348" y="2859832"/>
            <a:ext cx="8480652"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703" dirty="0">
              <a:solidFill>
                <a:schemeClr val="tx1">
                  <a:lumMod val="95000"/>
                  <a:lumOff val="5000"/>
                </a:schemeClr>
              </a:solidFill>
              <a:latin typeface="Helvetica Neue"/>
            </a:endParaRPr>
          </a:p>
          <a:p>
            <a:pPr algn="l"/>
            <a:r>
              <a:rPr lang="en-US" sz="2109" dirty="0">
                <a:solidFill>
                  <a:schemeClr val="tx1">
                    <a:lumMod val="95000"/>
                    <a:lumOff val="5000"/>
                  </a:schemeClr>
                </a:solidFill>
                <a:latin typeface="Helvetica Neue"/>
              </a:rPr>
              <a:t>2. Design the </a:t>
            </a:r>
            <a:r>
              <a:rPr lang="en-US" sz="2109" dirty="0" err="1">
                <a:solidFill>
                  <a:schemeClr val="tx1">
                    <a:lumMod val="95000"/>
                    <a:lumOff val="5000"/>
                  </a:schemeClr>
                </a:solidFill>
                <a:latin typeface="Helvetica Neue"/>
              </a:rPr>
              <a:t>spatio</a:t>
            </a:r>
            <a:r>
              <a:rPr lang="en-US" sz="2109" dirty="0">
                <a:solidFill>
                  <a:schemeClr val="tx1">
                    <a:lumMod val="95000"/>
                    <a:lumOff val="5000"/>
                  </a:schemeClr>
                </a:solidFill>
                <a:latin typeface="Helvetica Neue"/>
              </a:rPr>
              <a:t>-temporal features of indoor navigations</a:t>
            </a:r>
          </a:p>
        </p:txBody>
      </p:sp>
      <p:sp>
        <p:nvSpPr>
          <p:cNvPr id="8" name="TextBox 4">
            <a:extLst>
              <a:ext uri="{FF2B5EF4-FFF2-40B4-BE49-F238E27FC236}">
                <a16:creationId xmlns:a16="http://schemas.microsoft.com/office/drawing/2014/main" id="{FE942B4D-177C-F447-8FED-A8E9334BE25E}"/>
              </a:ext>
            </a:extLst>
          </p:cNvPr>
          <p:cNvSpPr txBox="1">
            <a:spLocks noChangeArrowheads="1"/>
          </p:cNvSpPr>
          <p:nvPr/>
        </p:nvSpPr>
        <p:spPr bwMode="auto">
          <a:xfrm>
            <a:off x="2187348" y="4761213"/>
            <a:ext cx="7897873" cy="84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4. Analyze behavior patterns and differences on different subgroups (eight actual smart homes)</a:t>
            </a:r>
          </a:p>
          <a:p>
            <a:pPr algn="l"/>
            <a:endParaRPr lang="en-US" sz="703" dirty="0">
              <a:solidFill>
                <a:schemeClr val="tx1">
                  <a:lumMod val="95000"/>
                  <a:lumOff val="5000"/>
                </a:schemeClr>
              </a:solidFill>
              <a:latin typeface="Helvetica Neue"/>
            </a:endParaRPr>
          </a:p>
        </p:txBody>
      </p:sp>
    </p:spTree>
    <p:extLst>
      <p:ext uri="{BB962C8B-B14F-4D97-AF65-F5344CB8AC3E}">
        <p14:creationId xmlns:p14="http://schemas.microsoft.com/office/powerpoint/2010/main" val="17935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6"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79</a:t>
            </a:fld>
            <a:endParaRPr/>
          </a:p>
        </p:txBody>
      </p:sp>
      <p:pic>
        <p:nvPicPr>
          <p:cNvPr id="3" name="Picture 2">
            <a:extLst>
              <a:ext uri="{FF2B5EF4-FFF2-40B4-BE49-F238E27FC236}">
                <a16:creationId xmlns:a16="http://schemas.microsoft.com/office/drawing/2014/main" id="{E2090954-87E2-1A49-820E-23652F4F5BD5}"/>
              </a:ext>
            </a:extLst>
          </p:cNvPr>
          <p:cNvPicPr>
            <a:picLocks noChangeAspect="1"/>
          </p:cNvPicPr>
          <p:nvPr/>
        </p:nvPicPr>
        <p:blipFill>
          <a:blip r:embed="rId3"/>
          <a:stretch>
            <a:fillRect/>
          </a:stretch>
        </p:blipFill>
        <p:spPr>
          <a:xfrm>
            <a:off x="878840" y="2109286"/>
            <a:ext cx="10303707" cy="3072314"/>
          </a:xfrm>
          <a:prstGeom prst="rect">
            <a:avLst/>
          </a:prstGeom>
        </p:spPr>
      </p:pic>
      <p:sp>
        <p:nvSpPr>
          <p:cNvPr id="5" name="Formal Models of Indoor Behavior">
            <a:extLst>
              <a:ext uri="{FF2B5EF4-FFF2-40B4-BE49-F238E27FC236}">
                <a16:creationId xmlns:a16="http://schemas.microsoft.com/office/drawing/2014/main" id="{07604194-A4EE-3646-BF74-56893D48B977}"/>
              </a:ext>
            </a:extLst>
          </p:cNvPr>
          <p:cNvSpPr txBox="1"/>
          <p:nvPr/>
        </p:nvSpPr>
        <p:spPr>
          <a:xfrm>
            <a:off x="878840" y="303669"/>
            <a:ext cx="9789160" cy="1024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500" dirty="0"/>
              <a:t>Inverse Reinforcement Learning (IRL) of Indoor Behavior – RL </a:t>
            </a:r>
            <a:r>
              <a:rPr lang="en-US" sz="2500" dirty="0" err="1"/>
              <a:t>v.s</a:t>
            </a:r>
            <a:r>
              <a:rPr lang="en-US" sz="2500" dirty="0"/>
              <a:t>. IRL  </a:t>
            </a:r>
          </a:p>
        </p:txBody>
      </p:sp>
    </p:spTree>
    <p:extLst>
      <p:ext uri="{BB962C8B-B14F-4D97-AF65-F5344CB8AC3E}">
        <p14:creationId xmlns:p14="http://schemas.microsoft.com/office/powerpoint/2010/main" val="4984668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a:t>ASSISTED DRIVING</a:t>
            </a:r>
            <a:endParaRPr lang="en-US" dirty="0"/>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371709" y="2180497"/>
            <a:ext cx="3853174" cy="1914986"/>
          </a:xfrm>
        </p:spPr>
        <p:txBody>
          <a:bodyPr>
            <a:normAutofit/>
          </a:bodyPr>
          <a:lstStyle/>
          <a:p>
            <a:r>
              <a:rPr lang="en-US" sz="2500" dirty="0"/>
              <a:t>Ethical Dilemma:</a:t>
            </a:r>
          </a:p>
          <a:p>
            <a:pPr marL="0" indent="0">
              <a:buNone/>
            </a:pPr>
            <a:r>
              <a:rPr lang="en-US" sz="2200" dirty="0"/>
              <a:t>What self driving car should do? </a:t>
            </a:r>
          </a:p>
        </p:txBody>
      </p:sp>
      <p:pic>
        <p:nvPicPr>
          <p:cNvPr id="4098" name="Picture 2" descr="The ethics of self-driving cars – what would you do? | World Economic Forum">
            <a:extLst>
              <a:ext uri="{FF2B5EF4-FFF2-40B4-BE49-F238E27FC236}">
                <a16:creationId xmlns:a16="http://schemas.microsoft.com/office/drawing/2014/main" id="{58CC5441-4DCD-F944-8A0D-F6A6F8332C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2" t="10350" r="2924" b="17865"/>
          <a:stretch/>
        </p:blipFill>
        <p:spPr bwMode="auto">
          <a:xfrm>
            <a:off x="4224883" y="1827839"/>
            <a:ext cx="7814348" cy="492495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5110BA37-324E-E349-AD58-CB696B1B778F}"/>
              </a:ext>
            </a:extLst>
          </p:cNvPr>
          <p:cNvSpPr txBox="1">
            <a:spLocks/>
          </p:cNvSpPr>
          <p:nvPr/>
        </p:nvSpPr>
        <p:spPr>
          <a:xfrm>
            <a:off x="371709" y="3890398"/>
            <a:ext cx="3853174" cy="19149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500" dirty="0"/>
              <a:t>Ethical Dilemma in other fields?</a:t>
            </a:r>
          </a:p>
        </p:txBody>
      </p:sp>
    </p:spTree>
    <p:extLst>
      <p:ext uri="{BB962C8B-B14F-4D97-AF65-F5344CB8AC3E}">
        <p14:creationId xmlns:p14="http://schemas.microsoft.com/office/powerpoint/2010/main" val="811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80</a:t>
            </a:fld>
            <a:endParaRPr/>
          </a:p>
        </p:txBody>
      </p:sp>
      <p:pic>
        <p:nvPicPr>
          <p:cNvPr id="3" name="Picture 2" descr="A picture containing clock&#10;&#10;Description automatically generated">
            <a:extLst>
              <a:ext uri="{FF2B5EF4-FFF2-40B4-BE49-F238E27FC236}">
                <a16:creationId xmlns:a16="http://schemas.microsoft.com/office/drawing/2014/main" id="{AAD8E54E-BD2A-7049-B26E-F0817A04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181" y="1014357"/>
            <a:ext cx="6962376" cy="4328703"/>
          </a:xfrm>
          <a:prstGeom prst="rect">
            <a:avLst/>
          </a:prstGeom>
        </p:spPr>
      </p:pic>
      <p:sp>
        <p:nvSpPr>
          <p:cNvPr id="6" name="Formal Models of Indoor Behavior">
            <a:extLst>
              <a:ext uri="{FF2B5EF4-FFF2-40B4-BE49-F238E27FC236}">
                <a16:creationId xmlns:a16="http://schemas.microsoft.com/office/drawing/2014/main" id="{1FFE8164-E52D-0C47-94F1-57426369989D}"/>
              </a:ext>
            </a:extLst>
          </p:cNvPr>
          <p:cNvSpPr txBox="1"/>
          <p:nvPr/>
        </p:nvSpPr>
        <p:spPr>
          <a:xfrm>
            <a:off x="1678941" y="156487"/>
            <a:ext cx="8834118" cy="768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Navigation  </a:t>
            </a:r>
          </a:p>
        </p:txBody>
      </p:sp>
      <p:graphicFrame>
        <p:nvGraphicFramePr>
          <p:cNvPr id="7" name="Table 6">
            <a:extLst>
              <a:ext uri="{FF2B5EF4-FFF2-40B4-BE49-F238E27FC236}">
                <a16:creationId xmlns:a16="http://schemas.microsoft.com/office/drawing/2014/main" id="{3CEF1B1E-71AB-B640-8AE7-5C93B73B8DB4}"/>
              </a:ext>
            </a:extLst>
          </p:cNvPr>
          <p:cNvGraphicFramePr>
            <a:graphicFrameLocks noGrp="1"/>
          </p:cNvGraphicFramePr>
          <p:nvPr/>
        </p:nvGraphicFramePr>
        <p:xfrm>
          <a:off x="2448181" y="5432490"/>
          <a:ext cx="7051632" cy="1114518"/>
        </p:xfrm>
        <a:graphic>
          <a:graphicData uri="http://schemas.openxmlformats.org/drawingml/2006/table">
            <a:tbl>
              <a:tblPr firstRow="1" firstCol="1" bandRow="1">
                <a:tableStyleId>{5940675A-B579-460E-94D1-54222C63F5DA}</a:tableStyleId>
              </a:tblPr>
              <a:tblGrid>
                <a:gridCol w="1762509">
                  <a:extLst>
                    <a:ext uri="{9D8B030D-6E8A-4147-A177-3AD203B41FA5}">
                      <a16:colId xmlns:a16="http://schemas.microsoft.com/office/drawing/2014/main" val="1573362022"/>
                    </a:ext>
                  </a:extLst>
                </a:gridCol>
                <a:gridCol w="1762509">
                  <a:extLst>
                    <a:ext uri="{9D8B030D-6E8A-4147-A177-3AD203B41FA5}">
                      <a16:colId xmlns:a16="http://schemas.microsoft.com/office/drawing/2014/main" val="1663910363"/>
                    </a:ext>
                  </a:extLst>
                </a:gridCol>
                <a:gridCol w="1763307">
                  <a:extLst>
                    <a:ext uri="{9D8B030D-6E8A-4147-A177-3AD203B41FA5}">
                      <a16:colId xmlns:a16="http://schemas.microsoft.com/office/drawing/2014/main" val="1843176243"/>
                    </a:ext>
                  </a:extLst>
                </a:gridCol>
                <a:gridCol w="1763307">
                  <a:extLst>
                    <a:ext uri="{9D8B030D-6E8A-4147-A177-3AD203B41FA5}">
                      <a16:colId xmlns:a16="http://schemas.microsoft.com/office/drawing/2014/main" val="1644741616"/>
                    </a:ext>
                  </a:extLst>
                </a:gridCol>
              </a:tblGrid>
              <a:tr h="359139">
                <a:tc>
                  <a:txBody>
                    <a:bodyPr/>
                    <a:lstStyle/>
                    <a:p>
                      <a:pPr marL="0" marR="0" indent="0" algn="just">
                        <a:lnSpc>
                          <a:spcPct val="100000"/>
                        </a:lnSpc>
                        <a:spcBef>
                          <a:spcPts val="0"/>
                        </a:spcBef>
                        <a:spcAft>
                          <a:spcPts val="0"/>
                        </a:spcAft>
                      </a:pPr>
                      <a:r>
                        <a:rPr lang="en-US" sz="1300">
                          <a:effectLst/>
                        </a:rPr>
                        <a:t>d_toilet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d_bathroom_sink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558937310"/>
                  </a:ext>
                </a:extLst>
              </a:tr>
              <a:tr h="192881">
                <a:tc>
                  <a:txBody>
                    <a:bodyPr/>
                    <a:lstStyle/>
                    <a:p>
                      <a:pPr marL="0" marR="0" indent="0" algn="just">
                        <a:lnSpc>
                          <a:spcPct val="100000"/>
                        </a:lnSpc>
                        <a:spcBef>
                          <a:spcPts val="0"/>
                        </a:spcBef>
                        <a:spcAft>
                          <a:spcPts val="0"/>
                        </a:spcAft>
                      </a:pPr>
                      <a:r>
                        <a:rPr lang="en-US" sz="1300">
                          <a:effectLst/>
                        </a:rPr>
                        <a:t>d_bedroom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d_kitchen</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d_livingroom</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d_hallway</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3372025420"/>
                  </a:ext>
                </a:extLst>
              </a:tr>
              <a:tr h="359139">
                <a:tc>
                  <a:txBody>
                    <a:bodyPr/>
                    <a:lstStyle/>
                    <a:p>
                      <a:pPr marL="0" marR="0" indent="0" algn="just">
                        <a:lnSpc>
                          <a:spcPct val="100000"/>
                        </a:lnSpc>
                        <a:spcBef>
                          <a:spcPts val="0"/>
                        </a:spcBef>
                        <a:spcAft>
                          <a:spcPts val="0"/>
                        </a:spcAft>
                      </a:pPr>
                      <a:r>
                        <a:rPr lang="en-US" sz="1300">
                          <a:effectLst/>
                        </a:rPr>
                        <a:t>d_stove</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d_office_chair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o_toilet</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err="1">
                          <a:effectLst/>
                        </a:rPr>
                        <a:t>o_livingroom_chair</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2510792041"/>
                  </a:ext>
                </a:extLst>
              </a:tr>
              <a:tr h="192881">
                <a:tc>
                  <a:txBody>
                    <a:bodyPr/>
                    <a:lstStyle/>
                    <a:p>
                      <a:pPr marL="0" marR="0" indent="0" algn="just">
                        <a:lnSpc>
                          <a:spcPct val="100000"/>
                        </a:lnSpc>
                        <a:spcBef>
                          <a:spcPts val="0"/>
                        </a:spcBef>
                        <a:spcAft>
                          <a:spcPts val="0"/>
                        </a:spcAft>
                      </a:pPr>
                      <a:r>
                        <a:rPr lang="en-US" sz="1300">
                          <a:effectLst/>
                        </a:rPr>
                        <a:t>o_kitchen_sink</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o_office_chair</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a:effectLst/>
                        </a:rPr>
                        <a:t> </a:t>
                      </a:r>
                      <a:endParaRPr lang="en-US" sz="13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tc>
                  <a:txBody>
                    <a:bodyPr/>
                    <a:lstStyle/>
                    <a:p>
                      <a:pPr marL="0" marR="0" indent="0" algn="just">
                        <a:lnSpc>
                          <a:spcPct val="100000"/>
                        </a:lnSpc>
                        <a:spcBef>
                          <a:spcPts val="0"/>
                        </a:spcBef>
                        <a:spcAft>
                          <a:spcPts val="0"/>
                        </a:spcAft>
                      </a:pPr>
                      <a:r>
                        <a:rPr lang="en-US" sz="1300" dirty="0">
                          <a:effectLst/>
                        </a:rPr>
                        <a:t> </a:t>
                      </a:r>
                      <a:endParaRPr lang="en-US" sz="13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48220" marR="48220" marT="0" marB="0" anchor="ctr"/>
                </a:tc>
                <a:extLst>
                  <a:ext uri="{0D108BD9-81ED-4DB2-BD59-A6C34878D82A}">
                    <a16:rowId xmlns:a16="http://schemas.microsoft.com/office/drawing/2014/main" val="4035691555"/>
                  </a:ext>
                </a:extLst>
              </a:tr>
            </a:tbl>
          </a:graphicData>
        </a:graphic>
      </p:graphicFrame>
    </p:spTree>
    <p:extLst>
      <p:ext uri="{BB962C8B-B14F-4D97-AF65-F5344CB8AC3E}">
        <p14:creationId xmlns:p14="http://schemas.microsoft.com/office/powerpoint/2010/main" val="21819387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81</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1678941" y="156487"/>
            <a:ext cx="8834118" cy="768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109" dirty="0"/>
              <a:t>Inverse Reinforcement Learning (IRL) of Indoor Behavior – Algorithm  </a:t>
            </a:r>
          </a:p>
        </p:txBody>
      </p:sp>
      <p:grpSp>
        <p:nvGrpSpPr>
          <p:cNvPr id="9" name="Group 8">
            <a:extLst>
              <a:ext uri="{FF2B5EF4-FFF2-40B4-BE49-F238E27FC236}">
                <a16:creationId xmlns:a16="http://schemas.microsoft.com/office/drawing/2014/main" id="{49A7F4B1-8710-3A45-AB4F-089EC6485D36}"/>
              </a:ext>
            </a:extLst>
          </p:cNvPr>
          <p:cNvGrpSpPr/>
          <p:nvPr/>
        </p:nvGrpSpPr>
        <p:grpSpPr>
          <a:xfrm>
            <a:off x="2050308" y="1274596"/>
            <a:ext cx="8091384" cy="4850230"/>
            <a:chOff x="748527" y="1812758"/>
            <a:chExt cx="11507746" cy="6898105"/>
          </a:xfrm>
        </p:grpSpPr>
        <p:pic>
          <p:nvPicPr>
            <p:cNvPr id="7" name="Picture 6" descr="A screenshot of a cell phone&#10;&#10;Description automatically generated">
              <a:extLst>
                <a:ext uri="{FF2B5EF4-FFF2-40B4-BE49-F238E27FC236}">
                  <a16:creationId xmlns:a16="http://schemas.microsoft.com/office/drawing/2014/main" id="{A8AADB25-C334-C048-A929-DB10FCE81019}"/>
                </a:ext>
              </a:extLst>
            </p:cNvPr>
            <p:cNvPicPr>
              <a:picLocks noChangeAspect="1"/>
            </p:cNvPicPr>
            <p:nvPr/>
          </p:nvPicPr>
          <p:blipFill rotWithShape="1">
            <a:blip r:embed="rId3">
              <a:extLst>
                <a:ext uri="{28A0092B-C50C-407E-A947-70E740481C1C}">
                  <a14:useLocalDpi xmlns:a14="http://schemas.microsoft.com/office/drawing/2010/main" val="0"/>
                </a:ext>
              </a:extLst>
            </a:blip>
            <a:srcRect t="6486" b="3544"/>
            <a:stretch/>
          </p:blipFill>
          <p:spPr>
            <a:xfrm>
              <a:off x="748527" y="1812758"/>
              <a:ext cx="11507746" cy="6898105"/>
            </a:xfrm>
            <a:prstGeom prst="rect">
              <a:avLst/>
            </a:prstGeom>
          </p:spPr>
        </p:pic>
        <p:sp>
          <p:nvSpPr>
            <p:cNvPr id="8" name="Rectangle 7">
              <a:extLst>
                <a:ext uri="{FF2B5EF4-FFF2-40B4-BE49-F238E27FC236}">
                  <a16:creationId xmlns:a16="http://schemas.microsoft.com/office/drawing/2014/main" id="{761FA912-C8ED-F043-B0E1-9EF17F3D6BD3}"/>
                </a:ext>
              </a:extLst>
            </p:cNvPr>
            <p:cNvSpPr/>
            <p:nvPr/>
          </p:nvSpPr>
          <p:spPr>
            <a:xfrm>
              <a:off x="3048000" y="1904982"/>
              <a:ext cx="401052" cy="4411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1547" dirty="0">
                  <a:sym typeface="Helvetica Neue Medium"/>
                </a:rPr>
                <a:t>:</a:t>
              </a:r>
            </a:p>
          </p:txBody>
        </p:sp>
      </p:grpSp>
    </p:spTree>
    <p:extLst>
      <p:ext uri="{BB962C8B-B14F-4D97-AF65-F5344CB8AC3E}">
        <p14:creationId xmlns:p14="http://schemas.microsoft.com/office/powerpoint/2010/main" val="218072169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82</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590550" y="156486"/>
            <a:ext cx="9922509" cy="87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500" dirty="0"/>
              <a:t>Inverse Reinforcement Learning (IRL) of Indoor Behavior – Datasets </a:t>
            </a:r>
          </a:p>
        </p:txBody>
      </p:sp>
      <p:graphicFrame>
        <p:nvGraphicFramePr>
          <p:cNvPr id="4" name="Table 3">
            <a:extLst>
              <a:ext uri="{FF2B5EF4-FFF2-40B4-BE49-F238E27FC236}">
                <a16:creationId xmlns:a16="http://schemas.microsoft.com/office/drawing/2014/main" id="{B6C9AA86-3F07-D949-BFF2-76B3E5104961}"/>
              </a:ext>
            </a:extLst>
          </p:cNvPr>
          <p:cNvGraphicFramePr>
            <a:graphicFrameLocks noGrp="1"/>
          </p:cNvGraphicFramePr>
          <p:nvPr/>
        </p:nvGraphicFramePr>
        <p:xfrm>
          <a:off x="2165057" y="1226567"/>
          <a:ext cx="7861886" cy="4814749"/>
        </p:xfrm>
        <a:graphic>
          <a:graphicData uri="http://schemas.openxmlformats.org/drawingml/2006/table">
            <a:tbl>
              <a:tblPr firstRow="1" firstCol="1" bandRow="1">
                <a:tableStyleId>{5940675A-B579-460E-94D1-54222C63F5DA}</a:tableStyleId>
              </a:tblPr>
              <a:tblGrid>
                <a:gridCol w="1129842">
                  <a:extLst>
                    <a:ext uri="{9D8B030D-6E8A-4147-A177-3AD203B41FA5}">
                      <a16:colId xmlns:a16="http://schemas.microsoft.com/office/drawing/2014/main" val="1353745716"/>
                    </a:ext>
                  </a:extLst>
                </a:gridCol>
                <a:gridCol w="962402">
                  <a:extLst>
                    <a:ext uri="{9D8B030D-6E8A-4147-A177-3AD203B41FA5}">
                      <a16:colId xmlns:a16="http://schemas.microsoft.com/office/drawing/2014/main" val="3003357885"/>
                    </a:ext>
                  </a:extLst>
                </a:gridCol>
                <a:gridCol w="1290993">
                  <a:extLst>
                    <a:ext uri="{9D8B030D-6E8A-4147-A177-3AD203B41FA5}">
                      <a16:colId xmlns:a16="http://schemas.microsoft.com/office/drawing/2014/main" val="844407373"/>
                    </a:ext>
                  </a:extLst>
                </a:gridCol>
                <a:gridCol w="1694466">
                  <a:extLst>
                    <a:ext uri="{9D8B030D-6E8A-4147-A177-3AD203B41FA5}">
                      <a16:colId xmlns:a16="http://schemas.microsoft.com/office/drawing/2014/main" val="3822910503"/>
                    </a:ext>
                  </a:extLst>
                </a:gridCol>
                <a:gridCol w="1543662">
                  <a:extLst>
                    <a:ext uri="{9D8B030D-6E8A-4147-A177-3AD203B41FA5}">
                      <a16:colId xmlns:a16="http://schemas.microsoft.com/office/drawing/2014/main" val="1465014676"/>
                    </a:ext>
                  </a:extLst>
                </a:gridCol>
                <a:gridCol w="1240521">
                  <a:extLst>
                    <a:ext uri="{9D8B030D-6E8A-4147-A177-3AD203B41FA5}">
                      <a16:colId xmlns:a16="http://schemas.microsoft.com/office/drawing/2014/main" val="2448611867"/>
                    </a:ext>
                  </a:extLst>
                </a:gridCol>
              </a:tblGrid>
              <a:tr h="843477">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Group</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ID</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 Diagnosis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#Sensors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Duration of Data Collection</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Number of Month-long Samples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tc>
                <a:extLst>
                  <a:ext uri="{0D108BD9-81ED-4DB2-BD59-A6C34878D82A}">
                    <a16:rowId xmlns:a16="http://schemas.microsoft.com/office/drawing/2014/main" val="2111781055"/>
                  </a:ext>
                </a:extLst>
              </a:tr>
              <a:tr h="1129700">
                <a:tc rowSpan="4">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Cognitive decline</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1</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Mild Cognitive Impairment (MCI)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21 downward-facing motion (motion);</a:t>
                      </a:r>
                    </a:p>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 motion area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843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4016482822"/>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2</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19 motion; 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223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7</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754180414"/>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3</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26 motion; 0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682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22</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2123710840"/>
                  </a:ext>
                </a:extLst>
              </a:tr>
              <a:tr h="642938">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4</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MCI,          Early dementia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11 motion; 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149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5</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458780064"/>
                  </a:ext>
                </a:extLst>
              </a:tr>
              <a:tr h="557255">
                <a:tc rowSpan="4">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Cognitively 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5</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13 motion;              </a:t>
                      </a:r>
                    </a:p>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 temperature</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1788 days</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56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3686465106"/>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6</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13 motion</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1591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49</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2428352429"/>
                  </a:ext>
                </a:extLst>
              </a:tr>
              <a:tr h="557255">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7</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18 motion;</a:t>
                      </a:r>
                    </a:p>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2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379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12</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778143667"/>
                  </a:ext>
                </a:extLst>
              </a:tr>
              <a:tr h="271031">
                <a:tc vMerge="1">
                  <a:txBody>
                    <a:bodyPr/>
                    <a:lstStyle/>
                    <a:p>
                      <a:endParaRPr lang="en-US"/>
                    </a:p>
                  </a:txBody>
                  <a:tcP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Home 8</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Healthy</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10 motion; 1 ma</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a:effectLst/>
                          <a:latin typeface="Palatino" pitchFamily="2" charset="77"/>
                          <a:ea typeface="Palatino" pitchFamily="2" charset="77"/>
                          <a:cs typeface="Al Tarikh" pitchFamily="2" charset="-78"/>
                        </a:rPr>
                        <a:t>969 days</a:t>
                      </a:r>
                      <a:endParaRPr lang="en-US" sz="1400" b="0" i="1">
                        <a:solidFill>
                          <a:srgbClr val="000000"/>
                        </a:solidFill>
                        <a:effectLst/>
                        <a:latin typeface="Palatino" pitchFamily="2" charset="77"/>
                        <a:ea typeface="Palatino" pitchFamily="2" charset="77"/>
                        <a:cs typeface="Al Tarikh" pitchFamily="2" charset="-78"/>
                      </a:endParaRPr>
                    </a:p>
                  </a:txBody>
                  <a:tcPr marL="48220" marR="48220" marT="0" marB="0" anchor="ctr"/>
                </a:tc>
                <a:tc>
                  <a:txBody>
                    <a:bodyPr/>
                    <a:lstStyle/>
                    <a:p>
                      <a:pPr marL="0" marR="0" algn="ctr" eaLnBrk="0" hangingPunct="0">
                        <a:lnSpc>
                          <a:spcPct val="100000"/>
                        </a:lnSpc>
                        <a:spcBef>
                          <a:spcPts val="0"/>
                        </a:spcBef>
                        <a:spcAft>
                          <a:spcPts val="0"/>
                        </a:spcAft>
                      </a:pPr>
                      <a:r>
                        <a:rPr lang="en-US" sz="1400" b="0" dirty="0">
                          <a:effectLst/>
                          <a:latin typeface="Palatino" pitchFamily="2" charset="77"/>
                          <a:ea typeface="Palatino" pitchFamily="2" charset="77"/>
                          <a:cs typeface="Al Tarikh" pitchFamily="2" charset="-78"/>
                        </a:rPr>
                        <a:t>31</a:t>
                      </a:r>
                      <a:endParaRPr lang="en-US" sz="1400" b="0" i="1" dirty="0">
                        <a:solidFill>
                          <a:srgbClr val="000000"/>
                        </a:solidFill>
                        <a:effectLst/>
                        <a:latin typeface="Palatino" pitchFamily="2" charset="77"/>
                        <a:ea typeface="Palatino" pitchFamily="2" charset="77"/>
                        <a:cs typeface="Al Tarikh" pitchFamily="2" charset="-78"/>
                      </a:endParaRPr>
                    </a:p>
                  </a:txBody>
                  <a:tcPr marL="48220" marR="48220" marT="0" marB="0" anchor="ctr"/>
                </a:tc>
                <a:extLst>
                  <a:ext uri="{0D108BD9-81ED-4DB2-BD59-A6C34878D82A}">
                    <a16:rowId xmlns:a16="http://schemas.microsoft.com/office/drawing/2014/main" val="1305297124"/>
                  </a:ext>
                </a:extLst>
              </a:tr>
            </a:tbl>
          </a:graphicData>
        </a:graphic>
      </p:graphicFrame>
    </p:spTree>
    <p:extLst>
      <p:ext uri="{BB962C8B-B14F-4D97-AF65-F5344CB8AC3E}">
        <p14:creationId xmlns:p14="http://schemas.microsoft.com/office/powerpoint/2010/main" val="68947815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83</a:t>
            </a:fld>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1678941" y="156487"/>
            <a:ext cx="8834118" cy="768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074" dirty="0"/>
              <a:t>Inverse Reinforcement Learning (IRL) of Indoor Behavior – Results</a:t>
            </a:r>
          </a:p>
        </p:txBody>
      </p:sp>
      <p:pic>
        <p:nvPicPr>
          <p:cNvPr id="3" name="Picture 2" descr="A screenshot of a cell phone&#10;&#10;Description automatically generated">
            <a:extLst>
              <a:ext uri="{FF2B5EF4-FFF2-40B4-BE49-F238E27FC236}">
                <a16:creationId xmlns:a16="http://schemas.microsoft.com/office/drawing/2014/main" id="{255F1B11-CAB4-8A48-8976-3D204DDC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16" y="1143000"/>
            <a:ext cx="8690968" cy="4947987"/>
          </a:xfrm>
          <a:prstGeom prst="rect">
            <a:avLst/>
          </a:prstGeom>
        </p:spPr>
      </p:pic>
      <p:grpSp>
        <p:nvGrpSpPr>
          <p:cNvPr id="7" name="Group 6">
            <a:extLst>
              <a:ext uri="{FF2B5EF4-FFF2-40B4-BE49-F238E27FC236}">
                <a16:creationId xmlns:a16="http://schemas.microsoft.com/office/drawing/2014/main" id="{E5FBE737-BE6D-FE4E-9617-B759FC920347}"/>
              </a:ext>
            </a:extLst>
          </p:cNvPr>
          <p:cNvGrpSpPr/>
          <p:nvPr/>
        </p:nvGrpSpPr>
        <p:grpSpPr>
          <a:xfrm>
            <a:off x="2832434" y="1217657"/>
            <a:ext cx="3739189" cy="1056818"/>
            <a:chOff x="1860884" y="1731778"/>
            <a:chExt cx="5317957" cy="1503031"/>
          </a:xfrm>
        </p:grpSpPr>
        <p:grpSp>
          <p:nvGrpSpPr>
            <p:cNvPr id="4" name="Group 3">
              <a:extLst>
                <a:ext uri="{FF2B5EF4-FFF2-40B4-BE49-F238E27FC236}">
                  <a16:creationId xmlns:a16="http://schemas.microsoft.com/office/drawing/2014/main" id="{3969FE52-99CA-E540-93C9-58AECFC9789D}"/>
                </a:ext>
              </a:extLst>
            </p:cNvPr>
            <p:cNvGrpSpPr/>
            <p:nvPr/>
          </p:nvGrpSpPr>
          <p:grpSpPr>
            <a:xfrm>
              <a:off x="2743200" y="2716811"/>
              <a:ext cx="4435641" cy="517998"/>
              <a:chOff x="2743200" y="2716811"/>
              <a:chExt cx="4435641" cy="517998"/>
            </a:xfrm>
          </p:grpSpPr>
          <p:sp>
            <p:nvSpPr>
              <p:cNvPr id="2" name="Down Arrow 1">
                <a:extLst>
                  <a:ext uri="{FF2B5EF4-FFF2-40B4-BE49-F238E27FC236}">
                    <a16:creationId xmlns:a16="http://schemas.microsoft.com/office/drawing/2014/main" id="{442C07B1-6F22-EA48-940C-CC307642EBD8}"/>
                  </a:ext>
                </a:extLst>
              </p:cNvPr>
              <p:cNvSpPr/>
              <p:nvPr/>
            </p:nvSpPr>
            <p:spPr>
              <a:xfrm>
                <a:off x="2743200" y="2716812"/>
                <a:ext cx="320841" cy="517997"/>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rgbClr val="C00000"/>
                  </a:solidFill>
                  <a:sym typeface="Helvetica Neue Medium"/>
                </a:endParaRPr>
              </a:p>
            </p:txBody>
          </p:sp>
          <p:sp>
            <p:nvSpPr>
              <p:cNvPr id="6" name="Down Arrow 5">
                <a:extLst>
                  <a:ext uri="{FF2B5EF4-FFF2-40B4-BE49-F238E27FC236}">
                    <a16:creationId xmlns:a16="http://schemas.microsoft.com/office/drawing/2014/main" id="{13433608-72A0-6249-B480-8786E1BC3B54}"/>
                  </a:ext>
                </a:extLst>
              </p:cNvPr>
              <p:cNvSpPr/>
              <p:nvPr/>
            </p:nvSpPr>
            <p:spPr>
              <a:xfrm>
                <a:off x="6858000" y="2716811"/>
                <a:ext cx="320841" cy="517998"/>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rgbClr val="C00000"/>
                  </a:solidFill>
                  <a:sym typeface="Helvetica Neue Medium"/>
                </a:endParaRPr>
              </a:p>
            </p:txBody>
          </p:sp>
        </p:grpSp>
        <p:sp>
          <p:nvSpPr>
            <p:cNvPr id="5" name="TextBox 4">
              <a:extLst>
                <a:ext uri="{FF2B5EF4-FFF2-40B4-BE49-F238E27FC236}">
                  <a16:creationId xmlns:a16="http://schemas.microsoft.com/office/drawing/2014/main" id="{D6689ADE-4982-A542-BFC7-2D64E1E94C63}"/>
                </a:ext>
              </a:extLst>
            </p:cNvPr>
            <p:cNvSpPr txBox="1"/>
            <p:nvPr/>
          </p:nvSpPr>
          <p:spPr>
            <a:xfrm>
              <a:off x="1860884" y="1731778"/>
              <a:ext cx="2646947" cy="841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solidFill>
                    <a:schemeClr val="accent3">
                      <a:lumMod val="50000"/>
                    </a:schemeClr>
                  </a:solidFill>
                </a:rPr>
                <a:t>p</a:t>
              </a:r>
              <a:r>
                <a:rPr lang="en-US" sz="1687" b="1" dirty="0">
                  <a:solidFill>
                    <a:schemeClr val="accent3">
                      <a:lumMod val="50000"/>
                    </a:schemeClr>
                  </a:solidFill>
                  <a:latin typeface="Helvetica Neue"/>
                  <a:ea typeface="Helvetica Neue"/>
                  <a:cs typeface="Helvetica Neue"/>
                  <a:sym typeface="Helvetica Neue"/>
                </a:rPr>
                <a:t>references of all subjects</a:t>
              </a:r>
            </a:p>
          </p:txBody>
        </p:sp>
      </p:grpSp>
      <p:grpSp>
        <p:nvGrpSpPr>
          <p:cNvPr id="8" name="Group 7">
            <a:extLst>
              <a:ext uri="{FF2B5EF4-FFF2-40B4-BE49-F238E27FC236}">
                <a16:creationId xmlns:a16="http://schemas.microsoft.com/office/drawing/2014/main" id="{3E646BA7-5FF2-C148-9917-4FAD1A60F1C2}"/>
              </a:ext>
            </a:extLst>
          </p:cNvPr>
          <p:cNvGrpSpPr/>
          <p:nvPr/>
        </p:nvGrpSpPr>
        <p:grpSpPr>
          <a:xfrm>
            <a:off x="4017716" y="1775326"/>
            <a:ext cx="4721472" cy="1889998"/>
            <a:chOff x="3546618" y="2524907"/>
            <a:chExt cx="6714982" cy="2687998"/>
          </a:xfrm>
        </p:grpSpPr>
        <p:sp>
          <p:nvSpPr>
            <p:cNvPr id="10" name="Down Arrow 9">
              <a:extLst>
                <a:ext uri="{FF2B5EF4-FFF2-40B4-BE49-F238E27FC236}">
                  <a16:creationId xmlns:a16="http://schemas.microsoft.com/office/drawing/2014/main" id="{E2631ABF-1779-714D-9F0A-033B7A3B2080}"/>
                </a:ext>
              </a:extLst>
            </p:cNvPr>
            <p:cNvSpPr/>
            <p:nvPr/>
          </p:nvSpPr>
          <p:spPr>
            <a:xfrm>
              <a:off x="8466003" y="4694907"/>
              <a:ext cx="320841" cy="517998"/>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chemeClr val="bg1">
                    <a:lumMod val="75000"/>
                  </a:schemeClr>
                </a:solidFill>
                <a:sym typeface="Helvetica Neue Medium"/>
              </a:endParaRPr>
            </a:p>
          </p:txBody>
        </p:sp>
        <p:sp>
          <p:nvSpPr>
            <p:cNvPr id="11" name="Down Arrow 10">
              <a:extLst>
                <a:ext uri="{FF2B5EF4-FFF2-40B4-BE49-F238E27FC236}">
                  <a16:creationId xmlns:a16="http://schemas.microsoft.com/office/drawing/2014/main" id="{B3A4A178-19F4-9641-8D00-03D8F8596C8D}"/>
                </a:ext>
              </a:extLst>
            </p:cNvPr>
            <p:cNvSpPr/>
            <p:nvPr/>
          </p:nvSpPr>
          <p:spPr>
            <a:xfrm>
              <a:off x="3546618" y="4101350"/>
              <a:ext cx="320841" cy="517998"/>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547" dirty="0">
                <a:solidFill>
                  <a:schemeClr val="bg1">
                    <a:lumMod val="75000"/>
                  </a:schemeClr>
                </a:solidFill>
                <a:sym typeface="Helvetica Neue Medium"/>
              </a:endParaRPr>
            </a:p>
          </p:txBody>
        </p:sp>
        <p:sp>
          <p:nvSpPr>
            <p:cNvPr id="12" name="TextBox 11">
              <a:extLst>
                <a:ext uri="{FF2B5EF4-FFF2-40B4-BE49-F238E27FC236}">
                  <a16:creationId xmlns:a16="http://schemas.microsoft.com/office/drawing/2014/main" id="{4A064980-8C20-2E49-93AB-3D06A56FFEAA}"/>
                </a:ext>
              </a:extLst>
            </p:cNvPr>
            <p:cNvSpPr txBox="1"/>
            <p:nvPr/>
          </p:nvSpPr>
          <p:spPr>
            <a:xfrm>
              <a:off x="7614653" y="2524907"/>
              <a:ext cx="2646947" cy="841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solidFill>
                    <a:schemeClr val="accent6">
                      <a:lumMod val="75000"/>
                    </a:schemeClr>
                  </a:solidFill>
                </a:rPr>
                <a:t>less p</a:t>
              </a:r>
              <a:r>
                <a:rPr lang="en-US" sz="1687" b="1" dirty="0">
                  <a:solidFill>
                    <a:schemeClr val="accent6">
                      <a:lumMod val="75000"/>
                    </a:schemeClr>
                  </a:solidFill>
                  <a:latin typeface="Helvetica Neue"/>
                  <a:ea typeface="Helvetica Neue"/>
                  <a:cs typeface="Helvetica Neue"/>
                  <a:sym typeface="Helvetica Neue"/>
                </a:rPr>
                <a:t>references of all subjects</a:t>
              </a:r>
            </a:p>
          </p:txBody>
        </p:sp>
      </p:grpSp>
      <p:grpSp>
        <p:nvGrpSpPr>
          <p:cNvPr id="19" name="Group 18">
            <a:extLst>
              <a:ext uri="{FF2B5EF4-FFF2-40B4-BE49-F238E27FC236}">
                <a16:creationId xmlns:a16="http://schemas.microsoft.com/office/drawing/2014/main" id="{2D52FD72-1007-4747-959A-D249F5EC15B0}"/>
              </a:ext>
            </a:extLst>
          </p:cNvPr>
          <p:cNvGrpSpPr/>
          <p:nvPr/>
        </p:nvGrpSpPr>
        <p:grpSpPr>
          <a:xfrm>
            <a:off x="4317245" y="1331942"/>
            <a:ext cx="3468170" cy="2310880"/>
            <a:chOff x="3972614" y="1894317"/>
            <a:chExt cx="4932509" cy="3286585"/>
          </a:xfrm>
        </p:grpSpPr>
        <p:grpSp>
          <p:nvGrpSpPr>
            <p:cNvPr id="18" name="Group 17">
              <a:extLst>
                <a:ext uri="{FF2B5EF4-FFF2-40B4-BE49-F238E27FC236}">
                  <a16:creationId xmlns:a16="http://schemas.microsoft.com/office/drawing/2014/main" id="{9AC953B4-F5CD-7C4F-82EF-41F334EE9E70}"/>
                </a:ext>
              </a:extLst>
            </p:cNvPr>
            <p:cNvGrpSpPr/>
            <p:nvPr/>
          </p:nvGrpSpPr>
          <p:grpSpPr>
            <a:xfrm>
              <a:off x="3972614" y="2759241"/>
              <a:ext cx="4283078" cy="2421661"/>
              <a:chOff x="3972614" y="2759241"/>
              <a:chExt cx="4283078" cy="2421661"/>
            </a:xfrm>
          </p:grpSpPr>
          <p:sp>
            <p:nvSpPr>
              <p:cNvPr id="13" name="Right Brace 12">
                <a:extLst>
                  <a:ext uri="{FF2B5EF4-FFF2-40B4-BE49-F238E27FC236}">
                    <a16:creationId xmlns:a16="http://schemas.microsoft.com/office/drawing/2014/main" id="{5CED5E58-D66E-F544-B9C0-72053886B901}"/>
                  </a:ext>
                </a:extLst>
              </p:cNvPr>
              <p:cNvSpPr/>
              <p:nvPr/>
            </p:nvSpPr>
            <p:spPr>
              <a:xfrm flipH="1">
                <a:off x="4697152" y="2759241"/>
                <a:ext cx="143775" cy="160020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5" name="Right Brace 14">
                <a:extLst>
                  <a:ext uri="{FF2B5EF4-FFF2-40B4-BE49-F238E27FC236}">
                    <a16:creationId xmlns:a16="http://schemas.microsoft.com/office/drawing/2014/main" id="{F60236EF-CCEE-3742-8F7E-5168B3715C56}"/>
                  </a:ext>
                </a:extLst>
              </p:cNvPr>
              <p:cNvSpPr/>
              <p:nvPr/>
            </p:nvSpPr>
            <p:spPr>
              <a:xfrm>
                <a:off x="3972614" y="4312222"/>
                <a:ext cx="210312" cy="86868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6" name="Right Brace 15">
                <a:extLst>
                  <a:ext uri="{FF2B5EF4-FFF2-40B4-BE49-F238E27FC236}">
                    <a16:creationId xmlns:a16="http://schemas.microsoft.com/office/drawing/2014/main" id="{30396CD5-C30B-E045-87A7-D644760C7BC9}"/>
                  </a:ext>
                </a:extLst>
              </p:cNvPr>
              <p:cNvSpPr/>
              <p:nvPr/>
            </p:nvSpPr>
            <p:spPr>
              <a:xfrm>
                <a:off x="8045380" y="3422838"/>
                <a:ext cx="210312" cy="1389888"/>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17" name="Right Brace 16">
                <a:extLst>
                  <a:ext uri="{FF2B5EF4-FFF2-40B4-BE49-F238E27FC236}">
                    <a16:creationId xmlns:a16="http://schemas.microsoft.com/office/drawing/2014/main" id="{AFA6E50D-1B8B-8A43-BE13-A6BBBE5C032C}"/>
                  </a:ext>
                </a:extLst>
              </p:cNvPr>
              <p:cNvSpPr/>
              <p:nvPr/>
            </p:nvSpPr>
            <p:spPr>
              <a:xfrm>
                <a:off x="6380725" y="2975809"/>
                <a:ext cx="210312" cy="1719125"/>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grpSp>
        <p:sp>
          <p:nvSpPr>
            <p:cNvPr id="20" name="TextBox 19">
              <a:extLst>
                <a:ext uri="{FF2B5EF4-FFF2-40B4-BE49-F238E27FC236}">
                  <a16:creationId xmlns:a16="http://schemas.microsoft.com/office/drawing/2014/main" id="{F880532F-27C3-944E-ABBC-01C1CB09AD11}"/>
                </a:ext>
              </a:extLst>
            </p:cNvPr>
            <p:cNvSpPr txBox="1"/>
            <p:nvPr/>
          </p:nvSpPr>
          <p:spPr>
            <a:xfrm>
              <a:off x="4433162" y="1894317"/>
              <a:ext cx="4471961"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266" dirty="0"/>
                <a:t>most great differences between two subgroups</a:t>
              </a:r>
              <a:endParaRPr lang="en-US" sz="1687" b="1" dirty="0">
                <a:sym typeface="Helvetica Neue"/>
              </a:endParaRPr>
            </a:p>
          </p:txBody>
        </p:sp>
      </p:grpSp>
    </p:spTree>
    <p:extLst>
      <p:ext uri="{BB962C8B-B14F-4D97-AF65-F5344CB8AC3E}">
        <p14:creationId xmlns:p14="http://schemas.microsoft.com/office/powerpoint/2010/main" val="4229167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84</a:t>
            </a:fld>
            <a:endParaRPr/>
          </a:p>
        </p:txBody>
      </p:sp>
      <p:sp>
        <p:nvSpPr>
          <p:cNvPr id="5" name="TextBox 4">
            <a:extLst>
              <a:ext uri="{FF2B5EF4-FFF2-40B4-BE49-F238E27FC236}">
                <a16:creationId xmlns:a16="http://schemas.microsoft.com/office/drawing/2014/main" id="{638A935B-305F-7C48-AC94-5B2602A9D279}"/>
              </a:ext>
            </a:extLst>
          </p:cNvPr>
          <p:cNvSpPr txBox="1">
            <a:spLocks noChangeArrowheads="1"/>
          </p:cNvSpPr>
          <p:nvPr/>
        </p:nvSpPr>
        <p:spPr bwMode="auto">
          <a:xfrm>
            <a:off x="2144682" y="1522097"/>
            <a:ext cx="7897873"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1. Indoor navigation can be described as a Markov decision process</a:t>
            </a:r>
            <a:endParaRPr lang="en-US" sz="703" dirty="0">
              <a:solidFill>
                <a:schemeClr val="tx1">
                  <a:lumMod val="95000"/>
                  <a:lumOff val="5000"/>
                </a:schemeClr>
              </a:solidFill>
              <a:latin typeface="Helvetica Neue"/>
            </a:endParaRPr>
          </a:p>
        </p:txBody>
      </p:sp>
      <p:sp>
        <p:nvSpPr>
          <p:cNvPr id="6" name="TextBox 4">
            <a:extLst>
              <a:ext uri="{FF2B5EF4-FFF2-40B4-BE49-F238E27FC236}">
                <a16:creationId xmlns:a16="http://schemas.microsoft.com/office/drawing/2014/main" id="{520ABB0B-47B2-7D45-B9D1-A1DD98507E4C}"/>
              </a:ext>
            </a:extLst>
          </p:cNvPr>
          <p:cNvSpPr txBox="1">
            <a:spLocks noChangeArrowheads="1"/>
          </p:cNvSpPr>
          <p:nvPr/>
        </p:nvSpPr>
        <p:spPr bwMode="auto">
          <a:xfrm>
            <a:off x="2144683" y="3518420"/>
            <a:ext cx="775123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3. Indoor behavior strategy can be learned via IRL</a:t>
            </a:r>
            <a:endParaRPr lang="en-US" sz="703"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CC7C8C36-CD57-6441-A7F6-8B9425CD0DE3}"/>
              </a:ext>
            </a:extLst>
          </p:cNvPr>
          <p:cNvSpPr txBox="1">
            <a:spLocks noChangeArrowheads="1"/>
          </p:cNvSpPr>
          <p:nvPr/>
        </p:nvSpPr>
        <p:spPr bwMode="auto">
          <a:xfrm>
            <a:off x="2144682" y="2628460"/>
            <a:ext cx="8480652"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703" dirty="0">
              <a:solidFill>
                <a:schemeClr val="tx1">
                  <a:lumMod val="95000"/>
                  <a:lumOff val="5000"/>
                </a:schemeClr>
              </a:solidFill>
              <a:latin typeface="Helvetica Neue"/>
            </a:endParaRPr>
          </a:p>
          <a:p>
            <a:pPr algn="l"/>
            <a:r>
              <a:rPr lang="en-US" sz="2109" dirty="0">
                <a:solidFill>
                  <a:schemeClr val="tx1">
                    <a:lumMod val="95000"/>
                    <a:lumOff val="5000"/>
                  </a:schemeClr>
                </a:solidFill>
                <a:latin typeface="Helvetica Neue"/>
              </a:rPr>
              <a:t>2. Spatial and temporal features can be fused into one model</a:t>
            </a:r>
          </a:p>
        </p:txBody>
      </p:sp>
      <p:sp>
        <p:nvSpPr>
          <p:cNvPr id="8" name="TextBox 4">
            <a:extLst>
              <a:ext uri="{FF2B5EF4-FFF2-40B4-BE49-F238E27FC236}">
                <a16:creationId xmlns:a16="http://schemas.microsoft.com/office/drawing/2014/main" id="{E6D8DBE4-C087-FA45-A289-588660E47223}"/>
              </a:ext>
            </a:extLst>
          </p:cNvPr>
          <p:cNvSpPr txBox="1">
            <a:spLocks noChangeArrowheads="1"/>
          </p:cNvSpPr>
          <p:nvPr/>
        </p:nvSpPr>
        <p:spPr bwMode="auto">
          <a:xfrm>
            <a:off x="2144682" y="4300177"/>
            <a:ext cx="7897873" cy="74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2109" dirty="0">
                <a:solidFill>
                  <a:schemeClr val="tx1">
                    <a:lumMod val="95000"/>
                    <a:lumOff val="5000"/>
                  </a:schemeClr>
                </a:solidFill>
                <a:latin typeface="Helvetica Neue"/>
              </a:rPr>
              <a:t>4. Cognitively declined residents can be distinguished from healthy population </a:t>
            </a:r>
            <a:endParaRPr lang="en-US" sz="703" dirty="0">
              <a:solidFill>
                <a:schemeClr val="tx1">
                  <a:lumMod val="95000"/>
                  <a:lumOff val="5000"/>
                </a:schemeClr>
              </a:solidFill>
              <a:latin typeface="Helvetica Neue"/>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1678941" y="156487"/>
            <a:ext cx="8989059" cy="768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Autofit/>
          </a:bodyPr>
          <a:lstStyle>
            <a:lvl1pPr algn="l" defTabSz="525779">
              <a:defRPr sz="4230">
                <a:solidFill>
                  <a:srgbClr val="7A0816"/>
                </a:solidFill>
              </a:defRPr>
            </a:lvl1pPr>
          </a:lstStyle>
          <a:p>
            <a:r>
              <a:rPr lang="en-US" sz="2074" dirty="0"/>
              <a:t>Inverse Reinforcement Learning (IRL) of Indoor Behavior – Conclusions</a:t>
            </a:r>
          </a:p>
        </p:txBody>
      </p:sp>
    </p:spTree>
    <p:extLst>
      <p:ext uri="{BB962C8B-B14F-4D97-AF65-F5344CB8AC3E}">
        <p14:creationId xmlns:p14="http://schemas.microsoft.com/office/powerpoint/2010/main" val="342588002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A40-1430-5142-9DAB-F764C50D5A61}"/>
              </a:ext>
            </a:extLst>
          </p:cNvPr>
          <p:cNvSpPr>
            <a:spLocks noGrp="1"/>
          </p:cNvSpPr>
          <p:nvPr>
            <p:ph type="title"/>
          </p:nvPr>
        </p:nvSpPr>
        <p:spPr/>
        <p:txBody>
          <a:bodyPr/>
          <a:lstStyle/>
          <a:p>
            <a:r>
              <a:rPr lang="en-US" dirty="0"/>
              <a:t>Papers covered</a:t>
            </a:r>
          </a:p>
        </p:txBody>
      </p:sp>
      <p:sp>
        <p:nvSpPr>
          <p:cNvPr id="3" name="Content Placeholder 2">
            <a:extLst>
              <a:ext uri="{FF2B5EF4-FFF2-40B4-BE49-F238E27FC236}">
                <a16:creationId xmlns:a16="http://schemas.microsoft.com/office/drawing/2014/main" id="{4DF8535E-1769-0141-8540-D19DAC775A67}"/>
              </a:ext>
            </a:extLst>
          </p:cNvPr>
          <p:cNvSpPr>
            <a:spLocks noGrp="1"/>
          </p:cNvSpPr>
          <p:nvPr>
            <p:ph idx="1"/>
          </p:nvPr>
        </p:nvSpPr>
        <p:spPr/>
        <p:txBody>
          <a:bodyPr/>
          <a:lstStyle/>
          <a:p>
            <a:r>
              <a:rPr lang="en-US" b="1" u="sng" dirty="0">
                <a:solidFill>
                  <a:schemeClr val="bg1">
                    <a:lumMod val="75000"/>
                  </a:schemeClr>
                </a:solidFill>
              </a:rPr>
              <a:t>Analyzing Sensor-Based Individual and Population Behavior Patterns via Inverse Reinforcement Learning</a:t>
            </a:r>
            <a:r>
              <a:rPr lang="en-US" dirty="0">
                <a:solidFill>
                  <a:schemeClr val="bg1">
                    <a:lumMod val="75000"/>
                  </a:schemeClr>
                </a:solidFill>
              </a:rPr>
              <a:t>.  Lin, B. and Cook, D.J., 2020. </a:t>
            </a:r>
            <a:r>
              <a:rPr lang="en-US" i="1" dirty="0">
                <a:solidFill>
                  <a:schemeClr val="bg1">
                    <a:lumMod val="75000"/>
                  </a:schemeClr>
                </a:solidFill>
              </a:rPr>
              <a:t>Sensors</a:t>
            </a:r>
            <a:r>
              <a:rPr lang="en-US" dirty="0">
                <a:solidFill>
                  <a:schemeClr val="bg1">
                    <a:lumMod val="75000"/>
                  </a:schemeClr>
                </a:solidFill>
              </a:rPr>
              <a:t>, </a:t>
            </a:r>
            <a:r>
              <a:rPr lang="en-US" i="1" dirty="0">
                <a:solidFill>
                  <a:schemeClr val="bg1">
                    <a:lumMod val="75000"/>
                  </a:schemeClr>
                </a:solidFill>
              </a:rPr>
              <a:t>20</a:t>
            </a:r>
            <a:r>
              <a:rPr lang="en-US" dirty="0">
                <a:solidFill>
                  <a:schemeClr val="bg1">
                    <a:lumMod val="75000"/>
                  </a:schemeClr>
                </a:solidFill>
              </a:rPr>
              <a:t>(18), p.5207.</a:t>
            </a:r>
          </a:p>
          <a:p>
            <a:endParaRPr lang="en-US" b="1" dirty="0">
              <a:hlinkClick r:id="rId3"/>
            </a:endParaRPr>
          </a:p>
          <a:p>
            <a:r>
              <a:rPr lang="en-US" b="1" dirty="0">
                <a:hlinkClick r:id="rId3"/>
              </a:rPr>
              <a:t>Deep PQR: Solving Inverse Reinforcement Learning using Anchor Actions</a:t>
            </a:r>
            <a:br>
              <a:rPr lang="en-US" dirty="0"/>
            </a:br>
            <a:r>
              <a:rPr lang="en-US" dirty="0" err="1"/>
              <a:t>Geng</a:t>
            </a:r>
            <a:r>
              <a:rPr lang="en-US" dirty="0"/>
              <a:t> S, Nassif H, Manzanares C, </a:t>
            </a:r>
            <a:r>
              <a:rPr lang="en-US" dirty="0" err="1"/>
              <a:t>Reppen</a:t>
            </a:r>
            <a:r>
              <a:rPr lang="en-US" dirty="0"/>
              <a:t> M, and Sircar R</a:t>
            </a:r>
            <a:br>
              <a:rPr lang="en-US" dirty="0"/>
            </a:br>
            <a:r>
              <a:rPr lang="en-US" i="1" dirty="0"/>
              <a:t>International Conference on Machine Learning (ICML'20)</a:t>
            </a:r>
            <a:r>
              <a:rPr lang="en-US" dirty="0"/>
              <a:t>, Vienna, Austria, 2020.</a:t>
            </a:r>
          </a:p>
          <a:p>
            <a:endParaRPr lang="en-US" dirty="0"/>
          </a:p>
          <a:p>
            <a:r>
              <a:rPr lang="en-US" b="1" dirty="0">
                <a:hlinkClick r:id="rId4"/>
              </a:rPr>
              <a:t>Seeker: Real-Time Interactive Search</a:t>
            </a:r>
            <a:br>
              <a:rPr lang="en-US" dirty="0">
                <a:hlinkClick r:id="rId4"/>
              </a:rPr>
            </a:br>
            <a:r>
              <a:rPr lang="en-US" dirty="0"/>
              <a:t>Biswas A, Pham TT, Vogelsong M, Snyder B, and Nassif H</a:t>
            </a:r>
            <a:br>
              <a:rPr lang="en-US" dirty="0"/>
            </a:br>
            <a:r>
              <a:rPr lang="en-US" i="1" dirty="0"/>
              <a:t>Knowledge Discovery in Databases Conference (KDD'19)</a:t>
            </a:r>
            <a:r>
              <a:rPr lang="en-US" dirty="0"/>
              <a:t>, Anchorage, Alaska, pp. 2867-2875, 2019.</a:t>
            </a:r>
          </a:p>
        </p:txBody>
      </p:sp>
      <p:sp>
        <p:nvSpPr>
          <p:cNvPr id="4" name="Slide Number Placeholder 3">
            <a:extLst>
              <a:ext uri="{FF2B5EF4-FFF2-40B4-BE49-F238E27FC236}">
                <a16:creationId xmlns:a16="http://schemas.microsoft.com/office/drawing/2014/main" id="{475A275E-884F-2C4C-8F6F-3E1A47F9D2EB}"/>
              </a:ext>
            </a:extLst>
          </p:cNvPr>
          <p:cNvSpPr>
            <a:spLocks noGrp="1"/>
          </p:cNvSpPr>
          <p:nvPr>
            <p:ph type="sldNum" sz="quarter" idx="12"/>
          </p:nvPr>
        </p:nvSpPr>
        <p:spPr/>
        <p:txBody>
          <a:bodyPr/>
          <a:lstStyle/>
          <a:p>
            <a:fld id="{22695355-0584-3048-B6D5-6FE7D71F4AA9}" type="slidenum">
              <a:rPr lang="en-US" smtClean="0"/>
              <a:pPr/>
              <a:t>85</a:t>
            </a:fld>
            <a:endParaRPr lang="en-US" dirty="0"/>
          </a:p>
        </p:txBody>
      </p:sp>
    </p:spTree>
    <p:extLst>
      <p:ext uri="{BB962C8B-B14F-4D97-AF65-F5344CB8AC3E}">
        <p14:creationId xmlns:p14="http://schemas.microsoft.com/office/powerpoint/2010/main" val="507764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D82C-0A77-8942-8D0E-18BD8E18CEB8}"/>
              </a:ext>
            </a:extLst>
          </p:cNvPr>
          <p:cNvSpPr>
            <a:spLocks noGrp="1"/>
          </p:cNvSpPr>
          <p:nvPr>
            <p:ph type="title"/>
          </p:nvPr>
        </p:nvSpPr>
        <p:spPr/>
        <p:txBody>
          <a:bodyPr/>
          <a:lstStyle/>
          <a:p>
            <a:r>
              <a:rPr lang="en-US" dirty="0"/>
              <a:t>Inverse RL</a:t>
            </a:r>
          </a:p>
        </p:txBody>
      </p:sp>
      <p:pic>
        <p:nvPicPr>
          <p:cNvPr id="6" name="Content Placeholder 5">
            <a:extLst>
              <a:ext uri="{FF2B5EF4-FFF2-40B4-BE49-F238E27FC236}">
                <a16:creationId xmlns:a16="http://schemas.microsoft.com/office/drawing/2014/main" id="{8CAF3800-5CC4-964A-B48A-C85EE7190A97}"/>
              </a:ext>
            </a:extLst>
          </p:cNvPr>
          <p:cNvPicPr>
            <a:picLocks noGrp="1" noChangeAspect="1"/>
          </p:cNvPicPr>
          <p:nvPr>
            <p:ph idx="1"/>
          </p:nvPr>
        </p:nvPicPr>
        <p:blipFill>
          <a:blip r:embed="rId3"/>
          <a:stretch>
            <a:fillRect/>
          </a:stretch>
        </p:blipFill>
        <p:spPr>
          <a:xfrm>
            <a:off x="5423343" y="1893056"/>
            <a:ext cx="5801784" cy="4351338"/>
          </a:xfrm>
        </p:spPr>
      </p:pic>
      <p:sp>
        <p:nvSpPr>
          <p:cNvPr id="4" name="Slide Number Placeholder 3">
            <a:extLst>
              <a:ext uri="{FF2B5EF4-FFF2-40B4-BE49-F238E27FC236}">
                <a16:creationId xmlns:a16="http://schemas.microsoft.com/office/drawing/2014/main" id="{FC1D98F2-3A3D-A54F-AA4C-CA01A0E45517}"/>
              </a:ext>
            </a:extLst>
          </p:cNvPr>
          <p:cNvSpPr>
            <a:spLocks noGrp="1"/>
          </p:cNvSpPr>
          <p:nvPr>
            <p:ph type="sldNum" sz="quarter" idx="12"/>
          </p:nvPr>
        </p:nvSpPr>
        <p:spPr/>
        <p:txBody>
          <a:bodyPr/>
          <a:lstStyle/>
          <a:p>
            <a:fld id="{22695355-0584-3048-B6D5-6FE7D71F4AA9}" type="slidenum">
              <a:rPr lang="en-US" smtClean="0"/>
              <a:pPr/>
              <a:t>86</a:t>
            </a:fld>
            <a:endParaRPr lang="en-US" dirty="0"/>
          </a:p>
        </p:txBody>
      </p:sp>
      <p:sp>
        <p:nvSpPr>
          <p:cNvPr id="7" name="TextBox 6">
            <a:extLst>
              <a:ext uri="{FF2B5EF4-FFF2-40B4-BE49-F238E27FC236}">
                <a16:creationId xmlns:a16="http://schemas.microsoft.com/office/drawing/2014/main" id="{7ACEE2CB-E3B7-9B48-9803-1F03958D5E83}"/>
              </a:ext>
            </a:extLst>
          </p:cNvPr>
          <p:cNvSpPr txBox="1"/>
          <p:nvPr/>
        </p:nvSpPr>
        <p:spPr>
          <a:xfrm>
            <a:off x="6768658" y="6244394"/>
            <a:ext cx="2743200"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Shimosaka</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 et al.</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164F321A-9F24-674E-AF58-2D4854F8EC2F}"/>
              </a:ext>
            </a:extLst>
          </p:cNvPr>
          <p:cNvSpPr txBox="1">
            <a:spLocks/>
          </p:cNvSpPr>
          <p:nvPr/>
        </p:nvSpPr>
        <p:spPr>
          <a:xfrm>
            <a:off x="838200" y="2754539"/>
            <a:ext cx="4005942" cy="194808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Goal: Estimate the reward function of an agent given its decision-making history</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87035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9459B335-B925-FB4F-B3E4-7223E815934A}"/>
              </a:ext>
            </a:extLst>
          </p:cNvPr>
          <p:cNvSpPr/>
          <p:nvPr/>
        </p:nvSpPr>
        <p:spPr>
          <a:xfrm>
            <a:off x="8055432" y="2943263"/>
            <a:ext cx="1901368" cy="154165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2D5F-5187-114F-B8BF-BD13EFB79A39}"/>
              </a:ext>
            </a:extLst>
          </p:cNvPr>
          <p:cNvSpPr>
            <a:spLocks noGrp="1"/>
          </p:cNvSpPr>
          <p:nvPr>
            <p:ph type="title"/>
          </p:nvPr>
        </p:nvSpPr>
        <p:spPr/>
        <p:txBody>
          <a:bodyPr/>
          <a:lstStyle/>
          <a:p>
            <a:r>
              <a:rPr lang="en-US" dirty="0"/>
              <a:t>Identification issue</a:t>
            </a:r>
          </a:p>
        </p:txBody>
      </p:sp>
      <p:sp>
        <p:nvSpPr>
          <p:cNvPr id="4" name="Slide Number Placeholder 3">
            <a:extLst>
              <a:ext uri="{FF2B5EF4-FFF2-40B4-BE49-F238E27FC236}">
                <a16:creationId xmlns:a16="http://schemas.microsoft.com/office/drawing/2014/main" id="{F8F0B269-4D46-214E-BA8A-B0F3741A7B08}"/>
              </a:ext>
            </a:extLst>
          </p:cNvPr>
          <p:cNvSpPr>
            <a:spLocks noGrp="1"/>
          </p:cNvSpPr>
          <p:nvPr>
            <p:ph type="sldNum" sz="quarter" idx="12"/>
          </p:nvPr>
        </p:nvSpPr>
        <p:spPr/>
        <p:txBody>
          <a:bodyPr/>
          <a:lstStyle/>
          <a:p>
            <a:fld id="{22695355-0584-3048-B6D5-6FE7D71F4AA9}" type="slidenum">
              <a:rPr lang="en-US" smtClean="0"/>
              <a:pPr/>
              <a:t>87</a:t>
            </a:fld>
            <a:endParaRPr lang="en-US" dirty="0"/>
          </a:p>
        </p:txBody>
      </p:sp>
      <p:sp>
        <p:nvSpPr>
          <p:cNvPr id="6" name="TextBox 5">
            <a:extLst>
              <a:ext uri="{FF2B5EF4-FFF2-40B4-BE49-F238E27FC236}">
                <a16:creationId xmlns:a16="http://schemas.microsoft.com/office/drawing/2014/main" id="{2536FC5E-57AF-5247-9F02-01F90633156B}"/>
              </a:ext>
            </a:extLst>
          </p:cNvPr>
          <p:cNvSpPr txBox="1"/>
          <p:nvPr/>
        </p:nvSpPr>
        <p:spPr>
          <a:xfrm>
            <a:off x="8707112" y="3101445"/>
            <a:ext cx="543339" cy="584775"/>
          </a:xfrm>
          <a:prstGeom prst="rect">
            <a:avLst/>
          </a:prstGeom>
          <a:noFill/>
        </p:spPr>
        <p:txBody>
          <a:bodyPr wrap="square" rtlCol="0">
            <a:spAutoFit/>
          </a:bodyPr>
          <a:lstStyle/>
          <a:p>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r</a:t>
            </a:r>
          </a:p>
        </p:txBody>
      </p:sp>
      <p:sp>
        <p:nvSpPr>
          <p:cNvPr id="7" name="TextBox 6">
            <a:extLst>
              <a:ext uri="{FF2B5EF4-FFF2-40B4-BE49-F238E27FC236}">
                <a16:creationId xmlns:a16="http://schemas.microsoft.com/office/drawing/2014/main" id="{BFAFF32C-A8FA-A44B-B973-A5DE850DF7EA}"/>
              </a:ext>
            </a:extLst>
          </p:cNvPr>
          <p:cNvSpPr txBox="1"/>
          <p:nvPr/>
        </p:nvSpPr>
        <p:spPr>
          <a:xfrm>
            <a:off x="7792434" y="2085747"/>
            <a:ext cx="3828728" cy="769441"/>
          </a:xfrm>
          <a:prstGeom prst="rect">
            <a:avLst/>
          </a:prstGeom>
          <a:noFill/>
        </p:spPr>
        <p:txBody>
          <a:bodyPr wrap="square" rtlCol="0">
            <a:spAutoFit/>
          </a:bodyPr>
          <a:lstStyle/>
          <a:p>
            <a:r>
              <a:rPr lang="en-US" sz="2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Unknown reward function reward(state, action)</a:t>
            </a:r>
          </a:p>
        </p:txBody>
      </p:sp>
      <p:cxnSp>
        <p:nvCxnSpPr>
          <p:cNvPr id="10" name="Straight Arrow Connector 9">
            <a:extLst>
              <a:ext uri="{FF2B5EF4-FFF2-40B4-BE49-F238E27FC236}">
                <a16:creationId xmlns:a16="http://schemas.microsoft.com/office/drawing/2014/main" id="{040ABE66-D020-F84F-A4BE-252DE59B3547}"/>
              </a:ext>
            </a:extLst>
          </p:cNvPr>
          <p:cNvCxnSpPr>
            <a:cxnSpLocks/>
          </p:cNvCxnSpPr>
          <p:nvPr/>
        </p:nvCxnSpPr>
        <p:spPr>
          <a:xfrm flipH="1">
            <a:off x="9087729" y="2924372"/>
            <a:ext cx="326094" cy="339738"/>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Bevel 12">
            <a:extLst>
              <a:ext uri="{FF2B5EF4-FFF2-40B4-BE49-F238E27FC236}">
                <a16:creationId xmlns:a16="http://schemas.microsoft.com/office/drawing/2014/main" id="{21035645-E68B-4144-88BD-B5EEEF48E59C}"/>
              </a:ext>
            </a:extLst>
          </p:cNvPr>
          <p:cNvSpPr/>
          <p:nvPr/>
        </p:nvSpPr>
        <p:spPr>
          <a:xfrm>
            <a:off x="1633930" y="2233540"/>
            <a:ext cx="2875940" cy="2968052"/>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Observed demonstrations</a:t>
            </a:r>
          </a:p>
        </p:txBody>
      </p:sp>
      <p:sp>
        <p:nvSpPr>
          <p:cNvPr id="18" name="Left Arrow 17">
            <a:extLst>
              <a:ext uri="{FF2B5EF4-FFF2-40B4-BE49-F238E27FC236}">
                <a16:creationId xmlns:a16="http://schemas.microsoft.com/office/drawing/2014/main" id="{AB0A7E8C-1E61-8A48-BE16-0BBA92546B9F}"/>
              </a:ext>
            </a:extLst>
          </p:cNvPr>
          <p:cNvSpPr/>
          <p:nvPr/>
        </p:nvSpPr>
        <p:spPr>
          <a:xfrm>
            <a:off x="4961747" y="3101445"/>
            <a:ext cx="3469660" cy="676082"/>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policy</a:t>
            </a:r>
          </a:p>
        </p:txBody>
      </p:sp>
      <p:sp>
        <p:nvSpPr>
          <p:cNvPr id="19" name="Curved Up Arrow 18">
            <a:extLst>
              <a:ext uri="{FF2B5EF4-FFF2-40B4-BE49-F238E27FC236}">
                <a16:creationId xmlns:a16="http://schemas.microsoft.com/office/drawing/2014/main" id="{01ADA890-8B0E-2E4F-B79B-9DCF2DD012B4}"/>
              </a:ext>
            </a:extLst>
          </p:cNvPr>
          <p:cNvSpPr/>
          <p:nvPr/>
        </p:nvSpPr>
        <p:spPr>
          <a:xfrm>
            <a:off x="4781865" y="4290044"/>
            <a:ext cx="3469660" cy="8244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IRL</a:t>
            </a:r>
          </a:p>
        </p:txBody>
      </p:sp>
      <p:sp>
        <p:nvSpPr>
          <p:cNvPr id="20" name="TextBox 19">
            <a:extLst>
              <a:ext uri="{FF2B5EF4-FFF2-40B4-BE49-F238E27FC236}">
                <a16:creationId xmlns:a16="http://schemas.microsoft.com/office/drawing/2014/main" id="{86A4747A-B921-1941-952B-989144B1A2DC}"/>
              </a:ext>
            </a:extLst>
          </p:cNvPr>
          <p:cNvSpPr txBox="1"/>
          <p:nvPr/>
        </p:nvSpPr>
        <p:spPr>
          <a:xfrm>
            <a:off x="7404105" y="5160282"/>
            <a:ext cx="3694865" cy="769441"/>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Set of reward functions that explain demonstrations</a:t>
            </a:r>
          </a:p>
        </p:txBody>
      </p:sp>
      <p:cxnSp>
        <p:nvCxnSpPr>
          <p:cNvPr id="21" name="Straight Arrow Connector 20">
            <a:extLst>
              <a:ext uri="{FF2B5EF4-FFF2-40B4-BE49-F238E27FC236}">
                <a16:creationId xmlns:a16="http://schemas.microsoft.com/office/drawing/2014/main" id="{6CF4AEAF-BDD9-5F4C-884D-2CFCDF26B34C}"/>
              </a:ext>
            </a:extLst>
          </p:cNvPr>
          <p:cNvCxnSpPr>
            <a:cxnSpLocks/>
          </p:cNvCxnSpPr>
          <p:nvPr/>
        </p:nvCxnSpPr>
        <p:spPr>
          <a:xfrm flipV="1">
            <a:off x="9032238" y="4726170"/>
            <a:ext cx="0" cy="404230"/>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19" grpId="0" animBg="1"/>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2D5F-5187-114F-B8BF-BD13EFB79A39}"/>
              </a:ext>
            </a:extLst>
          </p:cNvPr>
          <p:cNvSpPr>
            <a:spLocks noGrp="1"/>
          </p:cNvSpPr>
          <p:nvPr>
            <p:ph type="title"/>
          </p:nvPr>
        </p:nvSpPr>
        <p:spPr/>
        <p:txBody>
          <a:bodyPr/>
          <a:lstStyle/>
          <a:p>
            <a:r>
              <a:rPr lang="en-US" dirty="0"/>
              <a:t>Anchor action</a:t>
            </a:r>
          </a:p>
        </p:txBody>
      </p:sp>
      <p:sp>
        <p:nvSpPr>
          <p:cNvPr id="4" name="Slide Number Placeholder 3">
            <a:extLst>
              <a:ext uri="{FF2B5EF4-FFF2-40B4-BE49-F238E27FC236}">
                <a16:creationId xmlns:a16="http://schemas.microsoft.com/office/drawing/2014/main" id="{F8F0B269-4D46-214E-BA8A-B0F3741A7B08}"/>
              </a:ext>
            </a:extLst>
          </p:cNvPr>
          <p:cNvSpPr>
            <a:spLocks noGrp="1"/>
          </p:cNvSpPr>
          <p:nvPr>
            <p:ph type="sldNum" sz="quarter" idx="12"/>
          </p:nvPr>
        </p:nvSpPr>
        <p:spPr/>
        <p:txBody>
          <a:bodyPr/>
          <a:lstStyle/>
          <a:p>
            <a:fld id="{22695355-0584-3048-B6D5-6FE7D71F4AA9}" type="slidenum">
              <a:rPr lang="en-US" smtClean="0"/>
              <a:pPr/>
              <a:t>88</a:t>
            </a:fld>
            <a:endParaRPr lang="en-US" dirty="0"/>
          </a:p>
        </p:txBody>
      </p:sp>
      <p:sp>
        <p:nvSpPr>
          <p:cNvPr id="6" name="TextBox 5">
            <a:extLst>
              <a:ext uri="{FF2B5EF4-FFF2-40B4-BE49-F238E27FC236}">
                <a16:creationId xmlns:a16="http://schemas.microsoft.com/office/drawing/2014/main" id="{2536FC5E-57AF-5247-9F02-01F90633156B}"/>
              </a:ext>
            </a:extLst>
          </p:cNvPr>
          <p:cNvSpPr txBox="1"/>
          <p:nvPr/>
        </p:nvSpPr>
        <p:spPr>
          <a:xfrm>
            <a:off x="8707112" y="3101445"/>
            <a:ext cx="543339" cy="584775"/>
          </a:xfrm>
          <a:prstGeom prst="rect">
            <a:avLst/>
          </a:prstGeom>
          <a:noFill/>
        </p:spPr>
        <p:txBody>
          <a:bodyPr wrap="square" rtlCol="0">
            <a:spAutoFit/>
          </a:bodyPr>
          <a:lstStyle/>
          <a:p>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r</a:t>
            </a:r>
          </a:p>
        </p:txBody>
      </p:sp>
      <p:sp>
        <p:nvSpPr>
          <p:cNvPr id="7" name="TextBox 6">
            <a:extLst>
              <a:ext uri="{FF2B5EF4-FFF2-40B4-BE49-F238E27FC236}">
                <a16:creationId xmlns:a16="http://schemas.microsoft.com/office/drawing/2014/main" id="{BFAFF32C-A8FA-A44B-B973-A5DE850DF7EA}"/>
              </a:ext>
            </a:extLst>
          </p:cNvPr>
          <p:cNvSpPr txBox="1"/>
          <p:nvPr/>
        </p:nvSpPr>
        <p:spPr>
          <a:xfrm>
            <a:off x="7816611" y="2181051"/>
            <a:ext cx="3535508" cy="769441"/>
          </a:xfrm>
          <a:prstGeom prst="rect">
            <a:avLst/>
          </a:prstGeom>
          <a:noFill/>
        </p:spPr>
        <p:txBody>
          <a:bodyPr wrap="square" rtlCol="0">
            <a:spAutoFit/>
          </a:bodyPr>
          <a:lstStyle/>
          <a:p>
            <a:r>
              <a:rPr lang="en-US" sz="2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Known reward value for reward(state,      action)</a:t>
            </a:r>
          </a:p>
        </p:txBody>
      </p:sp>
      <p:cxnSp>
        <p:nvCxnSpPr>
          <p:cNvPr id="10" name="Straight Arrow Connector 9">
            <a:extLst>
              <a:ext uri="{FF2B5EF4-FFF2-40B4-BE49-F238E27FC236}">
                <a16:creationId xmlns:a16="http://schemas.microsoft.com/office/drawing/2014/main" id="{040ABE66-D020-F84F-A4BE-252DE59B3547}"/>
              </a:ext>
            </a:extLst>
          </p:cNvPr>
          <p:cNvCxnSpPr>
            <a:cxnSpLocks/>
          </p:cNvCxnSpPr>
          <p:nvPr/>
        </p:nvCxnSpPr>
        <p:spPr>
          <a:xfrm flipH="1">
            <a:off x="9087729" y="2924372"/>
            <a:ext cx="326094" cy="339738"/>
          </a:xfrm>
          <a:prstGeom prst="straightConnector1">
            <a:avLst/>
          </a:prstGeom>
          <a:ln w="412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Bevel 12">
            <a:extLst>
              <a:ext uri="{FF2B5EF4-FFF2-40B4-BE49-F238E27FC236}">
                <a16:creationId xmlns:a16="http://schemas.microsoft.com/office/drawing/2014/main" id="{21035645-E68B-4144-88BD-B5EEEF48E59C}"/>
              </a:ext>
            </a:extLst>
          </p:cNvPr>
          <p:cNvSpPr/>
          <p:nvPr/>
        </p:nvSpPr>
        <p:spPr>
          <a:xfrm>
            <a:off x="1633930" y="1943260"/>
            <a:ext cx="2875940" cy="2968052"/>
          </a:xfrm>
          <a:prstGeom prst="beve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Observed demonstrations</a:t>
            </a:r>
          </a:p>
        </p:txBody>
      </p:sp>
      <p:sp>
        <p:nvSpPr>
          <p:cNvPr id="18" name="Left Arrow 17">
            <a:extLst>
              <a:ext uri="{FF2B5EF4-FFF2-40B4-BE49-F238E27FC236}">
                <a16:creationId xmlns:a16="http://schemas.microsoft.com/office/drawing/2014/main" id="{AB0A7E8C-1E61-8A48-BE16-0BBA92546B9F}"/>
              </a:ext>
            </a:extLst>
          </p:cNvPr>
          <p:cNvSpPr/>
          <p:nvPr/>
        </p:nvSpPr>
        <p:spPr>
          <a:xfrm>
            <a:off x="4961747" y="3101445"/>
            <a:ext cx="3469660" cy="676082"/>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policy</a:t>
            </a:r>
          </a:p>
        </p:txBody>
      </p:sp>
      <p:sp>
        <p:nvSpPr>
          <p:cNvPr id="19" name="Curved Up Arrow 18">
            <a:extLst>
              <a:ext uri="{FF2B5EF4-FFF2-40B4-BE49-F238E27FC236}">
                <a16:creationId xmlns:a16="http://schemas.microsoft.com/office/drawing/2014/main" id="{01ADA890-8B0E-2E4F-B79B-9DCF2DD012B4}"/>
              </a:ext>
            </a:extLst>
          </p:cNvPr>
          <p:cNvSpPr/>
          <p:nvPr/>
        </p:nvSpPr>
        <p:spPr>
          <a:xfrm>
            <a:off x="4781865" y="3753016"/>
            <a:ext cx="4305864" cy="8244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PQR method</a:t>
            </a:r>
          </a:p>
        </p:txBody>
      </p:sp>
      <p:pic>
        <p:nvPicPr>
          <p:cNvPr id="15" name="Picture 14">
            <a:extLst>
              <a:ext uri="{FF2B5EF4-FFF2-40B4-BE49-F238E27FC236}">
                <a16:creationId xmlns:a16="http://schemas.microsoft.com/office/drawing/2014/main" id="{BAEDC7F7-BD96-8248-98EB-6E3BE2A178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427488" y="2521010"/>
            <a:ext cx="379814" cy="500887"/>
          </a:xfrm>
          <a:prstGeom prst="rect">
            <a:avLst/>
          </a:prstGeom>
        </p:spPr>
      </p:pic>
      <p:sp>
        <p:nvSpPr>
          <p:cNvPr id="27" name="TextBox 26">
            <a:extLst>
              <a:ext uri="{FF2B5EF4-FFF2-40B4-BE49-F238E27FC236}">
                <a16:creationId xmlns:a16="http://schemas.microsoft.com/office/drawing/2014/main" id="{AEBE5085-1D4B-6C41-A790-C68E0293B887}"/>
              </a:ext>
            </a:extLst>
          </p:cNvPr>
          <p:cNvSpPr txBox="1"/>
          <p:nvPr/>
        </p:nvSpPr>
        <p:spPr>
          <a:xfrm>
            <a:off x="1509486" y="5305422"/>
            <a:ext cx="9589484"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Naturally satisfied assumption: Do-nothing action, with 0 reward.</a:t>
            </a:r>
          </a:p>
        </p:txBody>
      </p:sp>
      <p:sp>
        <p:nvSpPr>
          <p:cNvPr id="28" name="TextBox 27">
            <a:extLst>
              <a:ext uri="{FF2B5EF4-FFF2-40B4-BE49-F238E27FC236}">
                <a16:creationId xmlns:a16="http://schemas.microsoft.com/office/drawing/2014/main" id="{28FD1A47-A890-8E46-BA29-0702DFC96605}"/>
              </a:ext>
            </a:extLst>
          </p:cNvPr>
          <p:cNvSpPr txBox="1"/>
          <p:nvPr/>
        </p:nvSpPr>
        <p:spPr>
          <a:xfrm>
            <a:off x="8141028" y="1724034"/>
            <a:ext cx="2403852" cy="430887"/>
          </a:xfrm>
          <a:prstGeom prst="rect">
            <a:avLst/>
          </a:prstGeom>
          <a:noFill/>
        </p:spPr>
        <p:txBody>
          <a:bodyPr wrap="square" rtlCol="0">
            <a:spAutoFit/>
          </a:bodyPr>
          <a:lstStyle/>
          <a:p>
            <a:r>
              <a:rPr lang="en-US" sz="2200" b="1"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Key assumption!</a:t>
            </a:r>
          </a:p>
        </p:txBody>
      </p:sp>
      <p:sp>
        <p:nvSpPr>
          <p:cNvPr id="29" name="Oval 28">
            <a:extLst>
              <a:ext uri="{FF2B5EF4-FFF2-40B4-BE49-F238E27FC236}">
                <a16:creationId xmlns:a16="http://schemas.microsoft.com/office/drawing/2014/main" id="{C10D079D-7B94-804E-AA95-F40158E79074}"/>
              </a:ext>
            </a:extLst>
          </p:cNvPr>
          <p:cNvSpPr/>
          <p:nvPr/>
        </p:nvSpPr>
        <p:spPr>
          <a:xfrm>
            <a:off x="5701757" y="3093302"/>
            <a:ext cx="2134220" cy="674228"/>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05562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7" grpId="0"/>
      <p:bldP spid="28" grpId="0"/>
      <p:bldP spid="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A067-5A13-644E-A2AD-61E349DFE466}"/>
              </a:ext>
            </a:extLst>
          </p:cNvPr>
          <p:cNvSpPr>
            <a:spLocks noGrp="1"/>
          </p:cNvSpPr>
          <p:nvPr>
            <p:ph type="title"/>
          </p:nvPr>
        </p:nvSpPr>
        <p:spPr/>
        <p:txBody>
          <a:bodyPr/>
          <a:lstStyle/>
          <a:p>
            <a:r>
              <a:rPr lang="en-US" dirty="0"/>
              <a:t>Energy based modeling</a:t>
            </a:r>
          </a:p>
        </p:txBody>
      </p:sp>
      <p:sp>
        <p:nvSpPr>
          <p:cNvPr id="3" name="Content Placeholder 2">
            <a:extLst>
              <a:ext uri="{FF2B5EF4-FFF2-40B4-BE49-F238E27FC236}">
                <a16:creationId xmlns:a16="http://schemas.microsoft.com/office/drawing/2014/main" id="{EACB7BFE-7B12-A443-A772-2C32B63F005E}"/>
              </a:ext>
            </a:extLst>
          </p:cNvPr>
          <p:cNvSpPr>
            <a:spLocks noGrp="1"/>
          </p:cNvSpPr>
          <p:nvPr>
            <p:ph idx="1"/>
          </p:nvPr>
        </p:nvSpPr>
        <p:spPr>
          <a:xfrm>
            <a:off x="581193" y="2460396"/>
            <a:ext cx="11029615" cy="3678303"/>
          </a:xfrm>
        </p:spPr>
        <p:txBody>
          <a:bodyPr>
            <a:noAutofit/>
          </a:bodyPr>
          <a:lstStyle/>
          <a:p>
            <a:r>
              <a:rPr lang="en-US" sz="2100" dirty="0"/>
              <a:t>Assume agents maximize entropy-augmented long-term expected reward</a:t>
            </a:r>
          </a:p>
          <a:p>
            <a:endParaRPr lang="en-US" sz="1600" dirty="0"/>
          </a:p>
          <a:p>
            <a:r>
              <a:rPr lang="en-US" sz="2100" dirty="0"/>
              <a:t>Assume agents follow stochastic energy-based policy</a:t>
            </a:r>
          </a:p>
          <a:p>
            <a:endParaRPr lang="en-US" sz="1600" dirty="0"/>
          </a:p>
          <a:p>
            <a:pPr marL="0" indent="0">
              <a:buNone/>
            </a:pPr>
            <a:endParaRPr lang="en-US" sz="2100" dirty="0"/>
          </a:p>
          <a:p>
            <a:r>
              <a:rPr lang="en-US" sz="2100" dirty="0"/>
              <a:t>Optimal policy:</a:t>
            </a:r>
          </a:p>
          <a:p>
            <a:pPr marL="0" indent="0">
              <a:buNone/>
            </a:pPr>
            <a:endParaRPr lang="en-US" sz="2100" dirty="0"/>
          </a:p>
          <a:p>
            <a:pPr marL="0" indent="0">
              <a:buNone/>
            </a:pPr>
            <a:endParaRPr lang="en-US" sz="1600" dirty="0"/>
          </a:p>
          <a:p>
            <a:pPr marL="0" indent="0">
              <a:buNone/>
            </a:pPr>
            <a:endParaRPr lang="en-US" sz="2100" dirty="0"/>
          </a:p>
          <a:p>
            <a:r>
              <a:rPr lang="en-US" sz="2100" dirty="0">
                <a:solidFill>
                  <a:srgbClr val="FFC000"/>
                </a:solidFill>
              </a:rPr>
              <a:t>Realistic behavior</a:t>
            </a:r>
            <a:r>
              <a:rPr lang="en-US" sz="2100" dirty="0"/>
              <a:t>, agent likely (not guaranteed) to select better actions</a:t>
            </a:r>
          </a:p>
        </p:txBody>
      </p:sp>
      <p:sp>
        <p:nvSpPr>
          <p:cNvPr id="4" name="Slide Number Placeholder 3">
            <a:extLst>
              <a:ext uri="{FF2B5EF4-FFF2-40B4-BE49-F238E27FC236}">
                <a16:creationId xmlns:a16="http://schemas.microsoft.com/office/drawing/2014/main" id="{73E3C305-5485-C243-B591-69A443822EF4}"/>
              </a:ext>
            </a:extLst>
          </p:cNvPr>
          <p:cNvSpPr>
            <a:spLocks noGrp="1"/>
          </p:cNvSpPr>
          <p:nvPr>
            <p:ph type="sldNum" sz="quarter" idx="12"/>
          </p:nvPr>
        </p:nvSpPr>
        <p:spPr/>
        <p:txBody>
          <a:bodyPr/>
          <a:lstStyle/>
          <a:p>
            <a:fld id="{22695355-0584-3048-B6D5-6FE7D71F4AA9}" type="slidenum">
              <a:rPr lang="en-US" smtClean="0"/>
              <a:pPr/>
              <a:t>89</a:t>
            </a:fld>
            <a:endParaRPr lang="en-US" dirty="0"/>
          </a:p>
        </p:txBody>
      </p:sp>
      <p:pic>
        <p:nvPicPr>
          <p:cNvPr id="6" name="Picture 5">
            <a:extLst>
              <a:ext uri="{FF2B5EF4-FFF2-40B4-BE49-F238E27FC236}">
                <a16:creationId xmlns:a16="http://schemas.microsoft.com/office/drawing/2014/main" id="{70DF4C85-39D7-2249-AF0B-0491CF44FC9A}"/>
              </a:ext>
            </a:extLst>
          </p:cNvPr>
          <p:cNvPicPr>
            <a:picLocks noChangeAspect="1"/>
          </p:cNvPicPr>
          <p:nvPr/>
        </p:nvPicPr>
        <p:blipFill>
          <a:blip r:embed="rId3"/>
          <a:stretch>
            <a:fillRect/>
          </a:stretch>
        </p:blipFill>
        <p:spPr>
          <a:xfrm>
            <a:off x="3539190" y="3962851"/>
            <a:ext cx="4597400" cy="863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A7C5CF-10A2-9344-865F-C3B3DBF29443}"/>
                  </a:ext>
                </a:extLst>
              </p:cNvPr>
              <p:cNvSpPr txBox="1"/>
              <p:nvPr/>
            </p:nvSpPr>
            <p:spPr>
              <a:xfrm>
                <a:off x="7112002" y="5086097"/>
                <a:ext cx="3224694" cy="400110"/>
              </a:xfrm>
              <a:prstGeom prst="rect">
                <a:avLst/>
              </a:prstGeom>
              <a:noFill/>
            </p:spPr>
            <p:txBody>
              <a:bodyPr wrap="square" rtlCol="0">
                <a:spAutoFit/>
              </a:bodyPr>
              <a:lstStyle/>
              <a:p>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Deterministic if </a:t>
                </a:r>
                <a14:m>
                  <m:oMath xmlns:m="http://schemas.openxmlformats.org/officeDocument/2006/math">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𝛼</m:t>
                    </m:r>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m:t>
                    </m:r>
                    <m:sSup>
                      <m:sSupPr>
                        <m:ctrlP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ctrlPr>
                      </m:sSupPr>
                      <m:e>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0</m:t>
                        </m:r>
                      </m:e>
                      <m:sup>
                        <m:r>
                          <a:rPr lang="en-US" sz="2000" b="0" i="1" smtClean="0">
                            <a:solidFill>
                              <a:schemeClr val="tx1"/>
                            </a:solidFill>
                            <a:latin typeface="Cambria Math" panose="02040503050406030204" pitchFamily="18" charset="0"/>
                            <a:ea typeface="Amazon Ember" panose="020B0603020204020204" pitchFamily="34" charset="0"/>
                            <a:cs typeface="Amazon Ember" panose="020B0603020204020204" pitchFamily="34" charset="0"/>
                          </a:rPr>
                          <m:t>+</m:t>
                        </m:r>
                      </m:sup>
                    </m:sSup>
                  </m:oMath>
                </a14:m>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7" name="TextBox 6">
                <a:extLst>
                  <a:ext uri="{FF2B5EF4-FFF2-40B4-BE49-F238E27FC236}">
                    <a16:creationId xmlns:a16="http://schemas.microsoft.com/office/drawing/2014/main" id="{EBA7C5CF-10A2-9344-865F-C3B3DBF29443}"/>
                  </a:ext>
                </a:extLst>
              </p:cNvPr>
              <p:cNvSpPr txBox="1">
                <a:spLocks noRot="1" noChangeAspect="1" noMove="1" noResize="1" noEditPoints="1" noAdjustHandles="1" noChangeArrowheads="1" noChangeShapeType="1" noTextEdit="1"/>
              </p:cNvSpPr>
              <p:nvPr/>
            </p:nvSpPr>
            <p:spPr>
              <a:xfrm>
                <a:off x="7112002" y="5086097"/>
                <a:ext cx="3224694" cy="400110"/>
              </a:xfrm>
              <a:prstGeom prst="rect">
                <a:avLst/>
              </a:prstGeom>
              <a:blipFill>
                <a:blip r:embed="rId4"/>
                <a:stretch>
                  <a:fillRect l="-2353" t="-9091" b="-2424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F8BEE1D-56D0-D448-8EDD-222E86A44428}"/>
              </a:ext>
            </a:extLst>
          </p:cNvPr>
          <p:cNvCxnSpPr>
            <a:cxnSpLocks/>
          </p:cNvCxnSpPr>
          <p:nvPr/>
        </p:nvCxnSpPr>
        <p:spPr>
          <a:xfrm flipH="1" flipV="1">
            <a:off x="6649331" y="4907414"/>
            <a:ext cx="462671" cy="319147"/>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1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16-2891-384C-8EA2-66A3D63C30E5}"/>
              </a:ext>
            </a:extLst>
          </p:cNvPr>
          <p:cNvSpPr>
            <a:spLocks noGrp="1"/>
          </p:cNvSpPr>
          <p:nvPr>
            <p:ph type="title"/>
          </p:nvPr>
        </p:nvSpPr>
        <p:spPr/>
        <p:txBody>
          <a:bodyPr/>
          <a:lstStyle/>
          <a:p>
            <a:r>
              <a:rPr lang="en-US" dirty="0"/>
              <a:t>ASSISTED DRIVING</a:t>
            </a:r>
          </a:p>
        </p:txBody>
      </p:sp>
      <p:sp>
        <p:nvSpPr>
          <p:cNvPr id="3" name="Content Placeholder 2">
            <a:extLst>
              <a:ext uri="{FF2B5EF4-FFF2-40B4-BE49-F238E27FC236}">
                <a16:creationId xmlns:a16="http://schemas.microsoft.com/office/drawing/2014/main" id="{FC9D4C5D-DCC2-1147-B5D8-AF52C14EF3C1}"/>
              </a:ext>
            </a:extLst>
          </p:cNvPr>
          <p:cNvSpPr>
            <a:spLocks noGrp="1"/>
          </p:cNvSpPr>
          <p:nvPr>
            <p:ph idx="1"/>
          </p:nvPr>
        </p:nvSpPr>
        <p:spPr>
          <a:xfrm>
            <a:off x="581193" y="2180497"/>
            <a:ext cx="9883608" cy="2035904"/>
          </a:xfrm>
        </p:spPr>
        <p:txBody>
          <a:bodyPr>
            <a:normAutofit/>
          </a:bodyPr>
          <a:lstStyle/>
          <a:p>
            <a:r>
              <a:rPr lang="en-US" sz="2500" b="1" dirty="0"/>
              <a:t>Current methods:</a:t>
            </a:r>
          </a:p>
          <a:p>
            <a:r>
              <a:rPr lang="en-US" sz="2500" dirty="0"/>
              <a:t>Deep reinforcement learning (</a:t>
            </a:r>
            <a:r>
              <a:rPr lang="en-US" sz="2500" dirty="0">
                <a:hlinkClick r:id="rId2"/>
              </a:rPr>
              <a:t>link</a:t>
            </a:r>
            <a:r>
              <a:rPr lang="en-US" sz="2500" dirty="0"/>
              <a:t>)</a:t>
            </a:r>
          </a:p>
          <a:p>
            <a:r>
              <a:rPr lang="en-US" sz="2500" dirty="0"/>
              <a:t>Imitation learning (</a:t>
            </a:r>
            <a:r>
              <a:rPr lang="en-US" sz="2500" dirty="0">
                <a:hlinkClick r:id="rId3"/>
              </a:rPr>
              <a:t>link</a:t>
            </a:r>
            <a:r>
              <a:rPr lang="en-US" sz="2500" dirty="0"/>
              <a:t> 0:37-)</a:t>
            </a:r>
          </a:p>
        </p:txBody>
      </p:sp>
    </p:spTree>
    <p:extLst>
      <p:ext uri="{BB962C8B-B14F-4D97-AF65-F5344CB8AC3E}">
        <p14:creationId xmlns:p14="http://schemas.microsoft.com/office/powerpoint/2010/main" val="204756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A067-5A13-644E-A2AD-61E349DFE466}"/>
              </a:ext>
            </a:extLst>
          </p:cNvPr>
          <p:cNvSpPr>
            <a:spLocks noGrp="1"/>
          </p:cNvSpPr>
          <p:nvPr>
            <p:ph type="title"/>
          </p:nvPr>
        </p:nvSpPr>
        <p:spPr/>
        <p:txBody>
          <a:bodyPr/>
          <a:lstStyle/>
          <a:p>
            <a:r>
              <a:rPr lang="en-US" dirty="0"/>
              <a:t>PQR: Policy, Q-function, Reward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CB7BFE-7B12-A443-A772-2C32B63F005E}"/>
                  </a:ext>
                </a:extLst>
              </p:cNvPr>
              <p:cNvSpPr>
                <a:spLocks noGrp="1"/>
              </p:cNvSpPr>
              <p:nvPr>
                <p:ph idx="1"/>
              </p:nvPr>
            </p:nvSpPr>
            <p:spPr>
              <a:xfrm>
                <a:off x="838199" y="1825625"/>
                <a:ext cx="10779178" cy="3795686"/>
              </a:xfrm>
            </p:spPr>
            <p:txBody>
              <a:bodyPr>
                <a:normAutofit/>
              </a:bodyPr>
              <a:lstStyle/>
              <a:p>
                <a:r>
                  <a:rPr lang="en-US" dirty="0">
                    <a:solidFill>
                      <a:srgbClr val="FFC000"/>
                    </a:solidFill>
                  </a:rPr>
                  <a:t>P</a:t>
                </a:r>
                <a:r>
                  <a:rPr lang="en-US" dirty="0"/>
                  <a:t>: Use any stochastic policy estimator for energy distributions</a:t>
                </a:r>
              </a:p>
              <a:p>
                <a:endParaRPr lang="en-US" dirty="0"/>
              </a:p>
              <a:p>
                <a:r>
                  <a:rPr lang="en-US" dirty="0">
                    <a:solidFill>
                      <a:srgbClr val="FFC000"/>
                    </a:solidFill>
                  </a:rPr>
                  <a:t>Q</a:t>
                </a:r>
                <a:r>
                  <a:rPr lang="en-US" dirty="0"/>
                  <a:t>: Identification issue, wrong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oMath>
                </a14:m>
                <a:r>
                  <a:rPr lang="en-US" dirty="0"/>
                  <a:t> induces wrong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𝑟</m:t>
                        </m:r>
                      </m:e>
                    </m:acc>
                  </m:oMath>
                </a14:m>
                <a:r>
                  <a:rPr lang="en-US" dirty="0"/>
                  <a:t> (</a:t>
                </a:r>
                <a:r>
                  <a:rPr lang="en-US" dirty="0">
                    <a:solidFill>
                      <a:srgbClr val="FFC000"/>
                    </a:solidFill>
                  </a:rPr>
                  <a:t>shaping</a:t>
                </a:r>
                <a:r>
                  <a:rPr lang="en-US" dirty="0"/>
                  <a:t>)</a:t>
                </a:r>
              </a:p>
              <a:p>
                <a:r>
                  <a:rPr lang="en-US" dirty="0">
                    <a:solidFill>
                      <a:srgbClr val="FFC000"/>
                    </a:solidFill>
                  </a:rPr>
                  <a:t>Contraction</a:t>
                </a:r>
                <a:r>
                  <a:rPr lang="en-US" dirty="0"/>
                  <a:t> uniquely estimates </a:t>
                </a:r>
                <a14:m>
                  <m:oMath xmlns:m="http://schemas.openxmlformats.org/officeDocument/2006/math">
                    <m:acc>
                      <m:accPr>
                        <m:chr m:val="̂"/>
                        <m:ctrlPr>
                          <a:rPr lang="en-US" b="0" i="1" smtClean="0">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𝑄</m:t>
                        </m:r>
                      </m:e>
                    </m:acc>
                  </m:oMath>
                </a14:m>
                <a:r>
                  <a:rPr lang="en-US" i="1" dirty="0">
                    <a:solidFill>
                      <a:srgbClr val="FFC000"/>
                    </a:solidFill>
                  </a:rPr>
                  <a:t>(s,    )</a:t>
                </a:r>
                <a:r>
                  <a:rPr lang="en-US" dirty="0"/>
                  <a:t> as 1-action MDP</a:t>
                </a:r>
              </a:p>
              <a:p>
                <a:r>
                  <a:rPr lang="en-US" dirty="0"/>
                  <a:t>Use </a:t>
                </a:r>
                <a:r>
                  <a:rPr lang="en-US" dirty="0">
                    <a:solidFill>
                      <a:srgbClr val="FFC000"/>
                    </a:solidFill>
                  </a:rPr>
                  <a:t>fitted-Q-iteration</a:t>
                </a:r>
                <a:r>
                  <a:rPr lang="en-US" dirty="0"/>
                  <a:t> if environment transitions unknown</a:t>
                </a:r>
              </a:p>
              <a:p>
                <a14:m>
                  <m:oMath xmlns:m="http://schemas.openxmlformats.org/officeDocument/2006/math">
                    <m:acc>
                      <m:accPr>
                        <m:chr m:val="̂"/>
                        <m:ctrlPr>
                          <a:rPr lang="en-US" b="0" i="1" smtClean="0">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𝜋</m:t>
                        </m:r>
                      </m:e>
                    </m:acc>
                  </m:oMath>
                </a14:m>
                <a:r>
                  <a:rPr lang="en-US" dirty="0"/>
                  <a:t> and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oMath>
                </a14:m>
                <a:r>
                  <a:rPr lang="en-US" i="1" dirty="0">
                    <a:solidFill>
                      <a:srgbClr val="FFC000"/>
                    </a:solidFill>
                  </a:rPr>
                  <a:t>(s,    )</a:t>
                </a:r>
                <a:r>
                  <a:rPr lang="en-US" dirty="0"/>
                  <a:t> sufficient to uniquely identify </a:t>
                </a:r>
                <a14:m>
                  <m:oMath xmlns:m="http://schemas.openxmlformats.org/officeDocument/2006/math">
                    <m:acc>
                      <m:accPr>
                        <m:chr m:val="̂"/>
                        <m:ctrlPr>
                          <a:rPr lang="en-US" i="1" smtClean="0">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d>
                      <m:dPr>
                        <m:ctrlPr>
                          <a:rPr lang="en-US" b="0" i="1" smtClean="0">
                            <a:solidFill>
                              <a:srgbClr val="FFC000"/>
                            </a:solidFill>
                            <a:latin typeface="Cambria Math" panose="02040503050406030204" pitchFamily="18" charset="0"/>
                          </a:rPr>
                        </m:ctrlPr>
                      </m:dPr>
                      <m:e>
                        <m:r>
                          <a:rPr lang="en-US" b="0" i="1" smtClean="0">
                            <a:solidFill>
                              <a:srgbClr val="FFC000"/>
                            </a:solidFill>
                            <a:latin typeface="Cambria Math" panose="02040503050406030204" pitchFamily="18" charset="0"/>
                          </a:rPr>
                          <m:t>𝑠</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𝑎</m:t>
                        </m:r>
                      </m:e>
                    </m:d>
                    <m:r>
                      <a:rPr lang="en-US" b="0" i="1" smtClean="0">
                        <a:solidFill>
                          <a:srgbClr val="FFC000"/>
                        </a:solidFill>
                        <a:latin typeface="Cambria Math" panose="02040503050406030204" pitchFamily="18" charset="0"/>
                      </a:rPr>
                      <m:t> ∀</m:t>
                    </m:r>
                    <m:r>
                      <a:rPr lang="en-US" b="0" i="1" smtClean="0">
                        <a:solidFill>
                          <a:srgbClr val="FFC000"/>
                        </a:solidFill>
                        <a:latin typeface="Cambria Math" panose="02040503050406030204" pitchFamily="18" charset="0"/>
                      </a:rPr>
                      <m:t>𝑎</m:t>
                    </m:r>
                  </m:oMath>
                </a14:m>
                <a:r>
                  <a:rPr lang="en-US" dirty="0"/>
                  <a:t> </a:t>
                </a:r>
                <a:endParaRPr lang="en-US" dirty="0">
                  <a:solidFill>
                    <a:srgbClr val="FFFF00"/>
                  </a:solidFill>
                </a:endParaRPr>
              </a:p>
              <a:p>
                <a:endParaRPr lang="en-US" dirty="0"/>
              </a:p>
              <a:p>
                <a:r>
                  <a:rPr lang="en-US" dirty="0">
                    <a:solidFill>
                      <a:srgbClr val="FFC000"/>
                    </a:solidFill>
                  </a:rPr>
                  <a:t>R</a:t>
                </a:r>
                <a:r>
                  <a:rPr lang="en-US" dirty="0"/>
                  <a:t>: Given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𝜋</m:t>
                        </m:r>
                      </m:e>
                    </m:acc>
                  </m:oMath>
                </a14:m>
                <a:r>
                  <a:rPr lang="en-US" dirty="0"/>
                  <a:t> and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i="1">
                            <a:solidFill>
                              <a:srgbClr val="FFC000"/>
                            </a:solidFill>
                            <a:latin typeface="Cambria Math" panose="02040503050406030204" pitchFamily="18" charset="0"/>
                          </a:rPr>
                          <m:t>𝑄</m:t>
                        </m:r>
                      </m:e>
                    </m:acc>
                    <m:d>
                      <m:dPr>
                        <m:ctrlPr>
                          <a:rPr lang="en-US" i="1">
                            <a:solidFill>
                              <a:srgbClr val="FFC000"/>
                            </a:solidFill>
                            <a:latin typeface="Cambria Math" panose="02040503050406030204" pitchFamily="18" charset="0"/>
                          </a:rPr>
                        </m:ctrlPr>
                      </m:dPr>
                      <m:e>
                        <m:r>
                          <a:rPr lang="en-US" i="1">
                            <a:solidFill>
                              <a:srgbClr val="FFC000"/>
                            </a:solidFill>
                            <a:latin typeface="Cambria Math" panose="02040503050406030204" pitchFamily="18" charset="0"/>
                          </a:rPr>
                          <m:t>𝑠</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𝑎</m:t>
                        </m:r>
                      </m:e>
                    </m:d>
                  </m:oMath>
                </a14:m>
                <a:r>
                  <a:rPr lang="en-US" dirty="0"/>
                  <a:t>, estimate </a:t>
                </a:r>
                <a14:m>
                  <m:oMath xmlns:m="http://schemas.openxmlformats.org/officeDocument/2006/math">
                    <m:acc>
                      <m:accPr>
                        <m:chr m:val="̂"/>
                        <m:ctrlPr>
                          <a:rPr lang="en-US" i="1">
                            <a:solidFill>
                              <a:srgbClr val="FFC000"/>
                            </a:solidFill>
                            <a:latin typeface="Cambria Math" panose="02040503050406030204" pitchFamily="18" charset="0"/>
                          </a:rPr>
                        </m:ctrlPr>
                      </m:accPr>
                      <m:e>
                        <m:r>
                          <a:rPr lang="en-US" b="0" i="1" smtClean="0">
                            <a:solidFill>
                              <a:srgbClr val="FFC000"/>
                            </a:solidFill>
                            <a:latin typeface="Cambria Math" panose="02040503050406030204" pitchFamily="18" charset="0"/>
                          </a:rPr>
                          <m:t>𝑟</m:t>
                        </m:r>
                      </m:e>
                    </m:acc>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𝑠</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𝑎</m:t>
                    </m:r>
                    <m:r>
                      <a:rPr lang="en-US" b="0" i="1" smtClean="0">
                        <a:solidFill>
                          <a:srgbClr val="FFC000"/>
                        </a:solidFill>
                        <a:latin typeface="Cambria Math" panose="02040503050406030204" pitchFamily="18" charset="0"/>
                      </a:rPr>
                      <m:t>)</m:t>
                    </m:r>
                  </m:oMath>
                </a14:m>
                <a:r>
                  <a:rPr lang="en-US" dirty="0"/>
                  <a:t> using supervised learning</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ACB7BFE-7B12-A443-A772-2C32B63F005E}"/>
                  </a:ext>
                </a:extLst>
              </p:cNvPr>
              <p:cNvSpPr>
                <a:spLocks noGrp="1" noRot="1" noChangeAspect="1" noMove="1" noResize="1" noEditPoints="1" noAdjustHandles="1" noChangeArrowheads="1" noChangeShapeType="1" noTextEdit="1"/>
              </p:cNvSpPr>
              <p:nvPr>
                <p:ph idx="1"/>
              </p:nvPr>
            </p:nvSpPr>
            <p:spPr>
              <a:xfrm>
                <a:off x="838199" y="1825625"/>
                <a:ext cx="10779178" cy="3795686"/>
              </a:xfrm>
              <a:blipFill>
                <a:blip r:embed="rId3"/>
                <a:stretch>
                  <a:fillRect l="-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E3C305-5485-C243-B591-69A443822EF4}"/>
              </a:ext>
            </a:extLst>
          </p:cNvPr>
          <p:cNvSpPr>
            <a:spLocks noGrp="1"/>
          </p:cNvSpPr>
          <p:nvPr>
            <p:ph type="sldNum" sz="quarter" idx="12"/>
          </p:nvPr>
        </p:nvSpPr>
        <p:spPr/>
        <p:txBody>
          <a:bodyPr/>
          <a:lstStyle/>
          <a:p>
            <a:fld id="{22695355-0584-3048-B6D5-6FE7D71F4AA9}" type="slidenum">
              <a:rPr lang="en-US" smtClean="0"/>
              <a:pPr/>
              <a:t>90</a:t>
            </a:fld>
            <a:endParaRPr lang="en-US" dirty="0"/>
          </a:p>
        </p:txBody>
      </p:sp>
      <p:pic>
        <p:nvPicPr>
          <p:cNvPr id="5" name="Picture 4">
            <a:extLst>
              <a:ext uri="{FF2B5EF4-FFF2-40B4-BE49-F238E27FC236}">
                <a16:creationId xmlns:a16="http://schemas.microsoft.com/office/drawing/2014/main" id="{B7516384-E868-174D-AAF5-299B8114B90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65933" y="3148228"/>
            <a:ext cx="379814" cy="508412"/>
          </a:xfrm>
          <a:prstGeom prst="rect">
            <a:avLst/>
          </a:prstGeom>
        </p:spPr>
      </p:pic>
      <p:pic>
        <p:nvPicPr>
          <p:cNvPr id="6" name="Picture 5">
            <a:extLst>
              <a:ext uri="{FF2B5EF4-FFF2-40B4-BE49-F238E27FC236}">
                <a16:creationId xmlns:a16="http://schemas.microsoft.com/office/drawing/2014/main" id="{941CB5AA-478D-D24E-8DC3-13EC7BEC15E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54601" y="4113573"/>
            <a:ext cx="379814" cy="508412"/>
          </a:xfrm>
          <a:prstGeom prst="rect">
            <a:avLst/>
          </a:prstGeom>
        </p:spPr>
      </p:pic>
      <p:pic>
        <p:nvPicPr>
          <p:cNvPr id="10" name="Picture 9">
            <a:extLst>
              <a:ext uri="{FF2B5EF4-FFF2-40B4-BE49-F238E27FC236}">
                <a16:creationId xmlns:a16="http://schemas.microsoft.com/office/drawing/2014/main" id="{E9183E1E-5D99-2240-9899-A23A12BAD226}"/>
              </a:ext>
            </a:extLst>
          </p:cNvPr>
          <p:cNvPicPr>
            <a:picLocks noChangeAspect="1"/>
          </p:cNvPicPr>
          <p:nvPr/>
        </p:nvPicPr>
        <p:blipFill>
          <a:blip r:embed="rId6"/>
          <a:stretch>
            <a:fillRect/>
          </a:stretch>
        </p:blipFill>
        <p:spPr>
          <a:xfrm>
            <a:off x="2128605" y="5647749"/>
            <a:ext cx="8094063" cy="619565"/>
          </a:xfrm>
          <a:prstGeom prst="rect">
            <a:avLst/>
          </a:prstGeom>
        </p:spPr>
      </p:pic>
    </p:spTree>
    <p:extLst>
      <p:ext uri="{BB962C8B-B14F-4D97-AF65-F5344CB8AC3E}">
        <p14:creationId xmlns:p14="http://schemas.microsoft.com/office/powerpoint/2010/main" val="59730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3335-3625-B64D-845C-1D369C217C4C}"/>
              </a:ext>
            </a:extLst>
          </p:cNvPr>
          <p:cNvSpPr>
            <a:spLocks noGrp="1"/>
          </p:cNvSpPr>
          <p:nvPr>
            <p:ph type="title"/>
          </p:nvPr>
        </p:nvSpPr>
        <p:spPr/>
        <p:txBody>
          <a:bodyPr/>
          <a:lstStyle/>
          <a:p>
            <a:r>
              <a:rPr lang="en-US" dirty="0"/>
              <a:t>Reward estimation</a:t>
            </a:r>
          </a:p>
        </p:txBody>
      </p:sp>
      <p:pic>
        <p:nvPicPr>
          <p:cNvPr id="6" name="Content Placeholder 5">
            <a:extLst>
              <a:ext uri="{FF2B5EF4-FFF2-40B4-BE49-F238E27FC236}">
                <a16:creationId xmlns:a16="http://schemas.microsoft.com/office/drawing/2014/main" id="{B493B642-6D34-DD44-A558-4D7239A0EBF2}"/>
              </a:ext>
            </a:extLst>
          </p:cNvPr>
          <p:cNvPicPr>
            <a:picLocks noGrp="1" noChangeAspect="1"/>
          </p:cNvPicPr>
          <p:nvPr>
            <p:ph idx="1"/>
          </p:nvPr>
        </p:nvPicPr>
        <p:blipFill>
          <a:blip r:embed="rId3"/>
          <a:stretch>
            <a:fillRect/>
          </a:stretch>
        </p:blipFill>
        <p:spPr>
          <a:xfrm>
            <a:off x="184413" y="3295117"/>
            <a:ext cx="2725201" cy="2046308"/>
          </a:xfrm>
        </p:spPr>
      </p:pic>
      <p:sp>
        <p:nvSpPr>
          <p:cNvPr id="4" name="Slide Number Placeholder 3">
            <a:extLst>
              <a:ext uri="{FF2B5EF4-FFF2-40B4-BE49-F238E27FC236}">
                <a16:creationId xmlns:a16="http://schemas.microsoft.com/office/drawing/2014/main" id="{F6F12850-19FD-EF40-9452-635FD7EABA76}"/>
              </a:ext>
            </a:extLst>
          </p:cNvPr>
          <p:cNvSpPr>
            <a:spLocks noGrp="1"/>
          </p:cNvSpPr>
          <p:nvPr>
            <p:ph type="sldNum" sz="quarter" idx="12"/>
          </p:nvPr>
        </p:nvSpPr>
        <p:spPr/>
        <p:txBody>
          <a:bodyPr/>
          <a:lstStyle/>
          <a:p>
            <a:fld id="{22695355-0584-3048-B6D5-6FE7D71F4AA9}" type="slidenum">
              <a:rPr lang="en-US" smtClean="0"/>
              <a:pPr/>
              <a:t>91</a:t>
            </a:fld>
            <a:endParaRPr lang="en-US" dirty="0"/>
          </a:p>
        </p:txBody>
      </p:sp>
      <p:pic>
        <p:nvPicPr>
          <p:cNvPr id="8" name="Picture 7">
            <a:extLst>
              <a:ext uri="{FF2B5EF4-FFF2-40B4-BE49-F238E27FC236}">
                <a16:creationId xmlns:a16="http://schemas.microsoft.com/office/drawing/2014/main" id="{BC7F8A00-E811-5D49-A44B-293BFA8B002B}"/>
              </a:ext>
            </a:extLst>
          </p:cNvPr>
          <p:cNvPicPr>
            <a:picLocks noChangeAspect="1"/>
          </p:cNvPicPr>
          <p:nvPr/>
        </p:nvPicPr>
        <p:blipFill>
          <a:blip r:embed="rId4"/>
          <a:stretch>
            <a:fillRect/>
          </a:stretch>
        </p:blipFill>
        <p:spPr>
          <a:xfrm>
            <a:off x="3162143" y="3295117"/>
            <a:ext cx="2725200" cy="2046308"/>
          </a:xfrm>
          <a:prstGeom prst="rect">
            <a:avLst/>
          </a:prstGeom>
        </p:spPr>
      </p:pic>
      <p:pic>
        <p:nvPicPr>
          <p:cNvPr id="10" name="Picture 9">
            <a:extLst>
              <a:ext uri="{FF2B5EF4-FFF2-40B4-BE49-F238E27FC236}">
                <a16:creationId xmlns:a16="http://schemas.microsoft.com/office/drawing/2014/main" id="{FD7AE53C-E760-BC4F-A59C-9CAF9C0E4F0A}"/>
              </a:ext>
            </a:extLst>
          </p:cNvPr>
          <p:cNvPicPr>
            <a:picLocks noChangeAspect="1"/>
          </p:cNvPicPr>
          <p:nvPr/>
        </p:nvPicPr>
        <p:blipFill>
          <a:blip r:embed="rId5"/>
          <a:stretch>
            <a:fillRect/>
          </a:stretch>
        </p:blipFill>
        <p:spPr>
          <a:xfrm>
            <a:off x="6139872" y="3309082"/>
            <a:ext cx="2725200" cy="2046307"/>
          </a:xfrm>
          <a:prstGeom prst="rect">
            <a:avLst/>
          </a:prstGeom>
        </p:spPr>
      </p:pic>
      <p:pic>
        <p:nvPicPr>
          <p:cNvPr id="12" name="Picture 11">
            <a:extLst>
              <a:ext uri="{FF2B5EF4-FFF2-40B4-BE49-F238E27FC236}">
                <a16:creationId xmlns:a16="http://schemas.microsoft.com/office/drawing/2014/main" id="{2AC5C296-6041-084A-B39B-7DB685143B75}"/>
              </a:ext>
            </a:extLst>
          </p:cNvPr>
          <p:cNvPicPr>
            <a:picLocks noChangeAspect="1"/>
          </p:cNvPicPr>
          <p:nvPr/>
        </p:nvPicPr>
        <p:blipFill>
          <a:blip r:embed="rId6"/>
          <a:stretch>
            <a:fillRect/>
          </a:stretch>
        </p:blipFill>
        <p:spPr>
          <a:xfrm>
            <a:off x="9117601" y="3309081"/>
            <a:ext cx="2725200" cy="2046307"/>
          </a:xfrm>
          <a:prstGeom prst="rect">
            <a:avLst/>
          </a:prstGeom>
        </p:spPr>
      </p:pic>
      <p:sp>
        <p:nvSpPr>
          <p:cNvPr id="13" name="TextBox 12">
            <a:extLst>
              <a:ext uri="{FF2B5EF4-FFF2-40B4-BE49-F238E27FC236}">
                <a16:creationId xmlns:a16="http://schemas.microsoft.com/office/drawing/2014/main" id="{C74D764A-2398-1648-BC0F-64199B3D2CC1}"/>
              </a:ext>
            </a:extLst>
          </p:cNvPr>
          <p:cNvSpPr txBox="1"/>
          <p:nvPr/>
        </p:nvSpPr>
        <p:spPr>
          <a:xfrm>
            <a:off x="1517738" y="5605225"/>
            <a:ext cx="8540663" cy="430887"/>
          </a:xfrm>
          <a:prstGeom prst="rect">
            <a:avLst/>
          </a:prstGeom>
          <a:noFill/>
        </p:spPr>
        <p:txBody>
          <a:bodyPr wrap="square" rtlCol="0">
            <a:spAutoFit/>
          </a:bodyPr>
          <a:lstStyle/>
          <a:p>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Reward recovery MSE, for (5, 10, 20, 40) state feature dimensions</a:t>
            </a:r>
          </a:p>
        </p:txBody>
      </p:sp>
      <p:sp>
        <p:nvSpPr>
          <p:cNvPr id="15" name="Content Placeholder 2">
            <a:extLst>
              <a:ext uri="{FF2B5EF4-FFF2-40B4-BE49-F238E27FC236}">
                <a16:creationId xmlns:a16="http://schemas.microsoft.com/office/drawing/2014/main" id="{3709BBB2-F943-B742-BDC9-24BAFCE1A6AE}"/>
              </a:ext>
            </a:extLst>
          </p:cNvPr>
          <p:cNvSpPr txBox="1">
            <a:spLocks/>
          </p:cNvSpPr>
          <p:nvPr/>
        </p:nvSpPr>
        <p:spPr>
          <a:xfrm>
            <a:off x="838200" y="1825625"/>
            <a:ext cx="10515600" cy="992526"/>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C000"/>
                </a:solidFill>
              </a:rPr>
              <a:t>Theoretical guarantee</a:t>
            </a:r>
            <a:r>
              <a:rPr lang="en-US" dirty="0"/>
              <a:t>: Estimation error is non-asymptotically upper bounded (under some assumptions)</a:t>
            </a:r>
          </a:p>
          <a:p>
            <a:endParaRPr lang="en-US" dirty="0"/>
          </a:p>
        </p:txBody>
      </p:sp>
    </p:spTree>
    <p:extLst>
      <p:ext uri="{BB962C8B-B14F-4D97-AF65-F5344CB8AC3E}">
        <p14:creationId xmlns:p14="http://schemas.microsoft.com/office/powerpoint/2010/main" val="1941904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A624-DE6B-BE47-97D6-8A3DD760F2AF}"/>
              </a:ext>
            </a:extLst>
          </p:cNvPr>
          <p:cNvSpPr>
            <a:spLocks noGrp="1"/>
          </p:cNvSpPr>
          <p:nvPr>
            <p:ph type="title"/>
          </p:nvPr>
        </p:nvSpPr>
        <p:spPr/>
        <p:txBody>
          <a:bodyPr>
            <a:normAutofit fontScale="90000"/>
          </a:bodyPr>
          <a:lstStyle/>
          <a:p>
            <a:r>
              <a:rPr lang="en-US" sz="6000"/>
              <a:t>Bandit Adaptive </a:t>
            </a:r>
            <a:r>
              <a:rPr lang="en-US" sz="6000" dirty="0"/>
              <a:t>Recommendation</a:t>
            </a:r>
            <a:endParaRPr lang="en-US" dirty="0"/>
          </a:p>
        </p:txBody>
      </p:sp>
      <p:sp>
        <p:nvSpPr>
          <p:cNvPr id="3" name="Text Placeholder 2">
            <a:extLst>
              <a:ext uri="{FF2B5EF4-FFF2-40B4-BE49-F238E27FC236}">
                <a16:creationId xmlns:a16="http://schemas.microsoft.com/office/drawing/2014/main" id="{78A1FE35-C07B-5345-B829-AA48B2F59907}"/>
              </a:ext>
            </a:extLst>
          </p:cNvPr>
          <p:cNvSpPr>
            <a:spLocks noGrp="1"/>
          </p:cNvSpPr>
          <p:nvPr>
            <p:ph type="body" idx="1"/>
          </p:nvPr>
        </p:nvSpPr>
        <p:spPr/>
        <p:txBody>
          <a:bodyPr>
            <a:normAutofit fontScale="85000" lnSpcReduction="20000"/>
          </a:bodyPr>
          <a:lstStyle/>
          <a:p>
            <a:r>
              <a:rPr lang="en-US" dirty="0"/>
              <a:t>Biswas A, Pham TT, Vogelsong M, Snyder B, and Nassif H</a:t>
            </a:r>
          </a:p>
          <a:p>
            <a:r>
              <a:rPr lang="en-US" dirty="0">
                <a:hlinkClick r:id="rId3"/>
              </a:rPr>
              <a:t>KDD’19</a:t>
            </a:r>
            <a:endParaRPr lang="en-US" dirty="0"/>
          </a:p>
        </p:txBody>
      </p:sp>
      <p:sp>
        <p:nvSpPr>
          <p:cNvPr id="4" name="Slide Number Placeholder 3">
            <a:extLst>
              <a:ext uri="{FF2B5EF4-FFF2-40B4-BE49-F238E27FC236}">
                <a16:creationId xmlns:a16="http://schemas.microsoft.com/office/drawing/2014/main" id="{2A922740-C6F1-1146-93D6-7AF8ACF0CF65}"/>
              </a:ext>
            </a:extLst>
          </p:cNvPr>
          <p:cNvSpPr>
            <a:spLocks noGrp="1"/>
          </p:cNvSpPr>
          <p:nvPr>
            <p:ph type="sldNum" sz="quarter" idx="12"/>
          </p:nvPr>
        </p:nvSpPr>
        <p:spPr/>
        <p:txBody>
          <a:bodyPr/>
          <a:lstStyle/>
          <a:p>
            <a:fld id="{22695355-0584-3048-B6D5-6FE7D71F4AA9}" type="slidenum">
              <a:rPr lang="en-US" smtClean="0"/>
              <a:pPr/>
              <a:t>92</a:t>
            </a:fld>
            <a:endParaRPr lang="en-US" dirty="0"/>
          </a:p>
        </p:txBody>
      </p:sp>
    </p:spTree>
    <p:extLst>
      <p:ext uri="{BB962C8B-B14F-4D97-AF65-F5344CB8AC3E}">
        <p14:creationId xmlns:p14="http://schemas.microsoft.com/office/powerpoint/2010/main" val="669515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F528-8AB8-CB43-937A-719AF88189CC}"/>
              </a:ext>
            </a:extLst>
          </p:cNvPr>
          <p:cNvSpPr>
            <a:spLocks noGrp="1"/>
          </p:cNvSpPr>
          <p:nvPr>
            <p:ph type="title"/>
          </p:nvPr>
        </p:nvSpPr>
        <p:spPr/>
        <p:txBody>
          <a:bodyPr/>
          <a:lstStyle/>
          <a:p>
            <a:pPr algn="ctr"/>
            <a:r>
              <a:rPr lang="en-US" dirty="0"/>
              <a:t>I have no idea how to describe this item!</a:t>
            </a:r>
          </a:p>
        </p:txBody>
      </p:sp>
      <p:sp>
        <p:nvSpPr>
          <p:cNvPr id="4" name="5-Point Star 3">
            <a:extLst>
              <a:ext uri="{FF2B5EF4-FFF2-40B4-BE49-F238E27FC236}">
                <a16:creationId xmlns:a16="http://schemas.microsoft.com/office/drawing/2014/main" id="{94E19191-91CD-9B45-B44E-D849C7FFBEE3}"/>
              </a:ext>
            </a:extLst>
          </p:cNvPr>
          <p:cNvSpPr/>
          <p:nvPr/>
        </p:nvSpPr>
        <p:spPr>
          <a:xfrm>
            <a:off x="7719153" y="2435190"/>
            <a:ext cx="3066360" cy="297409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media1.tenor.com/images/33dc45d047680e6eb99cae783d77330c/tenor.gif?itemid=13384809">
            <a:extLst>
              <a:ext uri="{FF2B5EF4-FFF2-40B4-BE49-F238E27FC236}">
                <a16:creationId xmlns:a16="http://schemas.microsoft.com/office/drawing/2014/main" id="{BF8B677C-3192-5D4C-984F-3A2FDE762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26" y="2158730"/>
            <a:ext cx="6273800" cy="3784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570D656-6E5E-D64B-8042-9683336EDB64}"/>
              </a:ext>
            </a:extLst>
          </p:cNvPr>
          <p:cNvSpPr>
            <a:spLocks noGrp="1"/>
          </p:cNvSpPr>
          <p:nvPr>
            <p:ph type="sldNum" sz="quarter" idx="12"/>
          </p:nvPr>
        </p:nvSpPr>
        <p:spPr/>
        <p:txBody>
          <a:bodyPr/>
          <a:lstStyle/>
          <a:p>
            <a:fld id="{22695355-0584-3048-B6D5-6FE7D71F4AA9}" type="slidenum">
              <a:rPr lang="en-US" smtClean="0"/>
              <a:pPr/>
              <a:t>93</a:t>
            </a:fld>
            <a:endParaRPr lang="en-US" dirty="0"/>
          </a:p>
        </p:txBody>
      </p:sp>
    </p:spTree>
    <p:extLst>
      <p:ext uri="{BB962C8B-B14F-4D97-AF65-F5344CB8AC3E}">
        <p14:creationId xmlns:p14="http://schemas.microsoft.com/office/powerpoint/2010/main" val="1332403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1A40-FD8E-3643-ADE3-37AF20BF57B4}"/>
              </a:ext>
            </a:extLst>
          </p:cNvPr>
          <p:cNvSpPr>
            <a:spLocks noGrp="1"/>
          </p:cNvSpPr>
          <p:nvPr>
            <p:ph type="title"/>
          </p:nvPr>
        </p:nvSpPr>
        <p:spPr/>
        <p:txBody>
          <a:bodyPr/>
          <a:lstStyle/>
          <a:p>
            <a:r>
              <a:rPr lang="en-US" dirty="0"/>
              <a:t>Able to give ordinal information</a:t>
            </a:r>
          </a:p>
        </p:txBody>
      </p:sp>
      <p:sp>
        <p:nvSpPr>
          <p:cNvPr id="3" name="Oval 2">
            <a:extLst>
              <a:ext uri="{FF2B5EF4-FFF2-40B4-BE49-F238E27FC236}">
                <a16:creationId xmlns:a16="http://schemas.microsoft.com/office/drawing/2014/main" id="{5D409CB2-83B9-7A43-AD66-95F09E6123E5}"/>
              </a:ext>
            </a:extLst>
          </p:cNvPr>
          <p:cNvSpPr/>
          <p:nvPr/>
        </p:nvSpPr>
        <p:spPr>
          <a:xfrm>
            <a:off x="4087012" y="2584788"/>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125672DF-6C91-C74E-9425-4CC4977A9649}"/>
              </a:ext>
            </a:extLst>
          </p:cNvPr>
          <p:cNvSpPr/>
          <p:nvPr/>
        </p:nvSpPr>
        <p:spPr>
          <a:xfrm>
            <a:off x="6826789" y="2575069"/>
            <a:ext cx="914400" cy="9144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5-Point Star 4">
            <a:extLst>
              <a:ext uri="{FF2B5EF4-FFF2-40B4-BE49-F238E27FC236}">
                <a16:creationId xmlns:a16="http://schemas.microsoft.com/office/drawing/2014/main" id="{72A613D0-74F4-1F44-9F61-F31F1A337D48}"/>
              </a:ext>
            </a:extLst>
          </p:cNvPr>
          <p:cNvSpPr/>
          <p:nvPr/>
        </p:nvSpPr>
        <p:spPr>
          <a:xfrm>
            <a:off x="5522639" y="1721645"/>
            <a:ext cx="914400" cy="9144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Arrow Connector 5">
            <a:extLst>
              <a:ext uri="{FF2B5EF4-FFF2-40B4-BE49-F238E27FC236}">
                <a16:creationId xmlns:a16="http://schemas.microsoft.com/office/drawing/2014/main" id="{3966C103-95C0-A644-A0E9-9270AB622057}"/>
              </a:ext>
            </a:extLst>
          </p:cNvPr>
          <p:cNvCxnSpPr>
            <a:cxnSpLocks/>
          </p:cNvCxnSpPr>
          <p:nvPr/>
        </p:nvCxnSpPr>
        <p:spPr>
          <a:xfrm flipH="1">
            <a:off x="5021715" y="2352032"/>
            <a:ext cx="603980" cy="301238"/>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032277-33D6-FC41-AA81-528C7181EE42}"/>
              </a:ext>
            </a:extLst>
          </p:cNvPr>
          <p:cNvCxnSpPr>
            <a:cxnSpLocks/>
          </p:cNvCxnSpPr>
          <p:nvPr/>
        </p:nvCxnSpPr>
        <p:spPr>
          <a:xfrm>
            <a:off x="6419527" y="2300697"/>
            <a:ext cx="536520" cy="257147"/>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0135BB-3A94-FE49-894D-A81B45556B0A}"/>
              </a:ext>
            </a:extLst>
          </p:cNvPr>
          <p:cNvSpPr txBox="1"/>
          <p:nvPr/>
        </p:nvSpPr>
        <p:spPr>
          <a:xfrm>
            <a:off x="5141628" y="2008692"/>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1" name="TextBox 10">
            <a:extLst>
              <a:ext uri="{FF2B5EF4-FFF2-40B4-BE49-F238E27FC236}">
                <a16:creationId xmlns:a16="http://schemas.microsoft.com/office/drawing/2014/main" id="{2CF55530-8033-9B4D-BC6F-8BD9B24904A8}"/>
              </a:ext>
            </a:extLst>
          </p:cNvPr>
          <p:cNvSpPr txBox="1"/>
          <p:nvPr/>
        </p:nvSpPr>
        <p:spPr>
          <a:xfrm>
            <a:off x="6627532" y="1906050"/>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AB9C5A7-55FB-BC46-AA31-F22DE3DD033B}"/>
                  </a:ext>
                </a:extLst>
              </p:cNvPr>
              <p:cNvSpPr txBox="1">
                <a:spLocks/>
              </p:cNvSpPr>
              <p:nvPr/>
            </p:nvSpPr>
            <p:spPr>
              <a:xfrm>
                <a:off x="838200" y="3852471"/>
                <a:ext cx="10515600" cy="2429422"/>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rPr>
                  <a:t>|| ● – ★ ||</a:t>
                </a:r>
                <a:r>
                  <a:rPr lang="en-US" baseline="30000" dirty="0">
                    <a:solidFill>
                      <a:schemeClr val="tx1"/>
                    </a:solidFill>
                  </a:rPr>
                  <a:t>2</a:t>
                </a:r>
                <a:r>
                  <a:rPr lang="en-US" dirty="0">
                    <a:solidFill>
                      <a:schemeClr val="tx1"/>
                    </a:solidFill>
                  </a:rPr>
                  <a:t> &lt; || ○ – ★ ||</a:t>
                </a:r>
                <a:r>
                  <a:rPr lang="en-US" baseline="30000" dirty="0">
                    <a:solidFill>
                      <a:schemeClr val="tx1"/>
                    </a:solidFill>
                  </a:rPr>
                  <a:t>2</a:t>
                </a:r>
                <a:endParaRPr lang="en-US" sz="1500" baseline="30000" dirty="0">
                  <a:solidFill>
                    <a:schemeClr val="tx1"/>
                  </a:solidFill>
                </a:endParaRPr>
              </a:p>
              <a:p>
                <a:pPr marL="0" indent="0" algn="ctr">
                  <a:buNone/>
                </a:pPr>
                <a:endParaRPr lang="en-US" baseline="300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P</m:t>
                      </m:r>
                      <m:r>
                        <a:rPr lang="en-US" b="0" i="0" smtClean="0">
                          <a:solidFill>
                            <a:schemeClr val="tx1"/>
                          </a:solidFill>
                          <a:latin typeface="Cambria Math" panose="02040503050406030204" pitchFamily="18" charset="0"/>
                        </a:rPr>
                        <m:t>(</m:t>
                      </m:r>
                      <m:r>
                        <m:rPr>
                          <m:nor/>
                        </m:rPr>
                        <a:rPr lang="en-US" dirty="0">
                          <a:solidFill>
                            <a:schemeClr val="tx1"/>
                          </a:solidFill>
                        </a:rPr>
                        <m:t>●</m:t>
                      </m:r>
                      <m:r>
                        <m:rPr>
                          <m:nor/>
                        </m:rPr>
                        <a:rPr lang="en-US" b="0" i="0" dirty="0" smtClean="0">
                          <a:solidFill>
                            <a:schemeClr val="tx1"/>
                          </a:solidFill>
                        </a:rPr>
                        <m:t> &gt; </m:t>
                      </m:r>
                      <m:r>
                        <m:rPr>
                          <m:nor/>
                        </m:rPr>
                        <a:rPr lang="en-US" dirty="0">
                          <a:solidFill>
                            <a:schemeClr val="tx1"/>
                          </a:solidFill>
                        </a:rPr>
                        <m:t>○ | ★</m:t>
                      </m:r>
                      <m:r>
                        <a:rPr lang="en-US" b="0" i="0" dirty="0"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m:rPr>
                                  <m:nor/>
                                </m:rPr>
                                <a:rPr lang="en-US" b="0" i="0" dirty="0" smtClean="0">
                                  <a:solidFill>
                                    <a:schemeClr val="tx1"/>
                                  </a:solidFill>
                                </a:rPr>
                                <m:t>{|</m:t>
                              </m:r>
                              <m:r>
                                <m:rPr>
                                  <m:nor/>
                                </m:rPr>
                                <a:rPr lang="en-US" dirty="0">
                                  <a:solidFill>
                                    <a:schemeClr val="tx1"/>
                                  </a:solidFill>
                                </a:rPr>
                                <m:t>|● – ★</m:t>
                              </m:r>
                              <m:r>
                                <m:rPr>
                                  <m:nor/>
                                </m:rPr>
                                <a:rPr lang="en-US" b="0" i="0" dirty="0" smtClean="0">
                                  <a:solidFill>
                                    <a:schemeClr val="tx1"/>
                                  </a:solidFill>
                                </a:rPr>
                                <m:t>|</m:t>
                              </m:r>
                              <m:r>
                                <m:rPr>
                                  <m:nor/>
                                </m:rPr>
                                <a:rPr lang="en-US" dirty="0">
                                  <a:solidFill>
                                    <a:schemeClr val="tx1"/>
                                  </a:solidFill>
                                </a:rPr>
                                <m:t>|</m:t>
                              </m:r>
                              <m:r>
                                <m:rPr>
                                  <m:nor/>
                                </m:rPr>
                                <a:rPr lang="en-US" baseline="30000" dirty="0">
                                  <a:solidFill>
                                    <a:schemeClr val="tx1"/>
                                  </a:solidFill>
                                </a:rPr>
                                <m:t>2</m:t>
                              </m:r>
                              <m:r>
                                <m:rPr>
                                  <m:nor/>
                                </m:rPr>
                                <a:rPr lang="en-US" dirty="0">
                                  <a:solidFill>
                                    <a:schemeClr val="tx1"/>
                                  </a:solidFill>
                                </a:rPr>
                                <m:t> </m:t>
                              </m:r>
                              <m:r>
                                <m:rPr>
                                  <m:nor/>
                                </m:rPr>
                                <a:rPr lang="en-US" b="0" i="0" dirty="0" smtClean="0">
                                  <a:solidFill>
                                    <a:schemeClr val="tx1"/>
                                  </a:solidFill>
                                </a:rPr>
                                <m:t>−</m:t>
                              </m:r>
                              <m:r>
                                <m:rPr>
                                  <m:nor/>
                                </m:rPr>
                                <a:rPr lang="en-US" dirty="0">
                                  <a:solidFill>
                                    <a:schemeClr val="tx1"/>
                                  </a:solidFill>
                                </a:rPr>
                                <m:t> ||○ – ★||</m:t>
                              </m:r>
                              <m:r>
                                <m:rPr>
                                  <m:nor/>
                                </m:rPr>
                                <a:rPr lang="en-US" baseline="30000" dirty="0">
                                  <a:solidFill>
                                    <a:schemeClr val="tx1"/>
                                  </a:solidFill>
                                </a:rPr>
                                <m:t>2</m:t>
                              </m:r>
                              <m:r>
                                <m:rPr>
                                  <m:nor/>
                                </m:rPr>
                                <a:rPr lang="en-US" dirty="0">
                                  <a:solidFill>
                                    <a:schemeClr val="tx1"/>
                                  </a:solidFill>
                                </a:rPr>
                                <m:t>}</m:t>
                              </m:r>
                            </m:sup>
                          </m:sSup>
                        </m:den>
                      </m:f>
                    </m:oMath>
                  </m:oMathPara>
                </a14:m>
                <a:endParaRPr lang="en-US" dirty="0">
                  <a:solidFill>
                    <a:schemeClr val="tx1"/>
                  </a:solidFill>
                </a:endParaRPr>
              </a:p>
              <a:p>
                <a:pPr algn="ctr"/>
                <a:endParaRPr lang="en-US" dirty="0">
                  <a:solidFill>
                    <a:schemeClr val="tx1"/>
                  </a:solidFill>
                </a:endParaRPr>
              </a:p>
            </p:txBody>
          </p:sp>
        </mc:Choice>
        <mc:Fallback xmlns="">
          <p:sp>
            <p:nvSpPr>
              <p:cNvPr id="14" name="Content Placeholder 2">
                <a:extLst>
                  <a:ext uri="{FF2B5EF4-FFF2-40B4-BE49-F238E27FC236}">
                    <a16:creationId xmlns:a16="http://schemas.microsoft.com/office/drawing/2014/main" id="{2AB9C5A7-55FB-BC46-AA31-F22DE3DD033B}"/>
                  </a:ext>
                </a:extLst>
              </p:cNvPr>
              <p:cNvSpPr txBox="1">
                <a:spLocks noRot="1" noChangeAspect="1" noMove="1" noResize="1" noEditPoints="1" noAdjustHandles="1" noChangeArrowheads="1" noChangeShapeType="1" noTextEdit="1"/>
              </p:cNvSpPr>
              <p:nvPr/>
            </p:nvSpPr>
            <p:spPr>
              <a:xfrm>
                <a:off x="838200" y="3852471"/>
                <a:ext cx="10515600" cy="2429422"/>
              </a:xfrm>
              <a:prstGeom prst="rect">
                <a:avLst/>
              </a:prstGeom>
              <a:blipFill>
                <a:blip r:embed="rId3"/>
                <a:stretch>
                  <a:fillRect t="-468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598404D-BCE5-2A4C-A087-B009BC28996C}"/>
              </a:ext>
            </a:extLst>
          </p:cNvPr>
          <p:cNvSpPr txBox="1"/>
          <p:nvPr/>
        </p:nvSpPr>
        <p:spPr>
          <a:xfrm>
            <a:off x="5820564" y="1968510"/>
            <a:ext cx="3513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16" name="Straight Arrow Connector 15">
            <a:extLst>
              <a:ext uri="{FF2B5EF4-FFF2-40B4-BE49-F238E27FC236}">
                <a16:creationId xmlns:a16="http://schemas.microsoft.com/office/drawing/2014/main" id="{BFBF1C35-83AB-2F42-91EC-2A2FDBD5B45A}"/>
              </a:ext>
            </a:extLst>
          </p:cNvPr>
          <p:cNvCxnSpPr>
            <a:cxnSpLocks/>
          </p:cNvCxnSpPr>
          <p:nvPr/>
        </p:nvCxnSpPr>
        <p:spPr>
          <a:xfrm flipV="1">
            <a:off x="1903751" y="5414909"/>
            <a:ext cx="617106" cy="267317"/>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38ADEC49-2C1A-4C40-BCC8-DF3D40FB456D}"/>
              </a:ext>
            </a:extLst>
          </p:cNvPr>
          <p:cNvSpPr txBox="1">
            <a:spLocks/>
          </p:cNvSpPr>
          <p:nvPr/>
        </p:nvSpPr>
        <p:spPr>
          <a:xfrm>
            <a:off x="764500" y="5863727"/>
            <a:ext cx="2317230" cy="47398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Likelihood of ★</a:t>
            </a:r>
            <a:endParaRPr lang="en-US" sz="2200" baseline="30000" dirty="0">
              <a:solidFill>
                <a:schemeClr val="tx1"/>
              </a:solidFill>
            </a:endParaRPr>
          </a:p>
        </p:txBody>
      </p:sp>
      <p:sp>
        <p:nvSpPr>
          <p:cNvPr id="20" name="Slide Number Placeholder 19">
            <a:extLst>
              <a:ext uri="{FF2B5EF4-FFF2-40B4-BE49-F238E27FC236}">
                <a16:creationId xmlns:a16="http://schemas.microsoft.com/office/drawing/2014/main" id="{C3D8F30C-7CE9-F044-A2CF-98856DD19E64}"/>
              </a:ext>
            </a:extLst>
          </p:cNvPr>
          <p:cNvSpPr>
            <a:spLocks noGrp="1"/>
          </p:cNvSpPr>
          <p:nvPr>
            <p:ph type="sldNum" sz="quarter" idx="12"/>
          </p:nvPr>
        </p:nvSpPr>
        <p:spPr/>
        <p:txBody>
          <a:bodyPr/>
          <a:lstStyle/>
          <a:p>
            <a:fld id="{22695355-0584-3048-B6D5-6FE7D71F4AA9}" type="slidenum">
              <a:rPr lang="en-US" smtClean="0">
                <a:solidFill>
                  <a:schemeClr val="tx1"/>
                </a:solidFill>
              </a:rPr>
              <a:pPr/>
              <a:t>94</a:t>
            </a:fld>
            <a:endParaRPr lang="en-US">
              <a:solidFill>
                <a:schemeClr val="tx1"/>
              </a:solidFill>
            </a:endParaRPr>
          </a:p>
        </p:txBody>
      </p:sp>
    </p:spTree>
    <p:extLst>
      <p:ext uri="{BB962C8B-B14F-4D97-AF65-F5344CB8AC3E}">
        <p14:creationId xmlns:p14="http://schemas.microsoft.com/office/powerpoint/2010/main" val="358167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12BB-3163-8343-9A68-505CD9DEEECB}"/>
              </a:ext>
            </a:extLst>
          </p:cNvPr>
          <p:cNvSpPr>
            <a:spLocks noGrp="1"/>
          </p:cNvSpPr>
          <p:nvPr>
            <p:ph type="title"/>
          </p:nvPr>
        </p:nvSpPr>
        <p:spPr/>
        <p:txBody>
          <a:bodyPr/>
          <a:lstStyle/>
          <a:p>
            <a:r>
              <a:rPr lang="en-US" dirty="0">
                <a:solidFill>
                  <a:schemeClr val="tx1"/>
                </a:solidFill>
              </a:rPr>
              <a:t>Adaptive real time search</a:t>
            </a:r>
          </a:p>
        </p:txBody>
      </p:sp>
      <p:sp>
        <p:nvSpPr>
          <p:cNvPr id="4" name="Slide Number Placeholder 3">
            <a:extLst>
              <a:ext uri="{FF2B5EF4-FFF2-40B4-BE49-F238E27FC236}">
                <a16:creationId xmlns:a16="http://schemas.microsoft.com/office/drawing/2014/main" id="{7F470E95-8A10-9541-AA23-39F1D5457DDC}"/>
              </a:ext>
            </a:extLst>
          </p:cNvPr>
          <p:cNvSpPr>
            <a:spLocks noGrp="1"/>
          </p:cNvSpPr>
          <p:nvPr>
            <p:ph type="sldNum" sz="quarter" idx="12"/>
          </p:nvPr>
        </p:nvSpPr>
        <p:spPr/>
        <p:txBody>
          <a:bodyPr/>
          <a:lstStyle/>
          <a:p>
            <a:fld id="{22695355-0584-3048-B6D5-6FE7D71F4AA9}" type="slidenum">
              <a:rPr lang="en-US" smtClean="0">
                <a:solidFill>
                  <a:schemeClr val="tx1"/>
                </a:solidFill>
              </a:rPr>
              <a:pPr/>
              <a:t>95</a:t>
            </a:fld>
            <a:endParaRPr lang="en-US" dirty="0">
              <a:solidFill>
                <a:schemeClr val="tx1"/>
              </a:solidFill>
            </a:endParaRPr>
          </a:p>
        </p:txBody>
      </p:sp>
      <p:cxnSp>
        <p:nvCxnSpPr>
          <p:cNvPr id="5" name="Straight Connector 4">
            <a:extLst>
              <a:ext uri="{FF2B5EF4-FFF2-40B4-BE49-F238E27FC236}">
                <a16:creationId xmlns:a16="http://schemas.microsoft.com/office/drawing/2014/main" id="{78A82038-70DF-594F-BAD2-33CF4AE34820}"/>
              </a:ext>
            </a:extLst>
          </p:cNvPr>
          <p:cNvCxnSpPr>
            <a:cxnSpLocks/>
          </p:cNvCxnSpPr>
          <p:nvPr/>
        </p:nvCxnSpPr>
        <p:spPr>
          <a:xfrm>
            <a:off x="5690212" y="1364104"/>
            <a:ext cx="0" cy="5441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89FC50-7C6C-2644-A6FC-EAEB8E087CCA}"/>
              </a:ext>
            </a:extLst>
          </p:cNvPr>
          <p:cNvCxnSpPr>
            <a:cxnSpLocks/>
          </p:cNvCxnSpPr>
          <p:nvPr/>
        </p:nvCxnSpPr>
        <p:spPr>
          <a:xfrm>
            <a:off x="315415" y="3999299"/>
            <a:ext cx="113258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492888-A40F-794E-89A2-478641DD1C2B}"/>
              </a:ext>
            </a:extLst>
          </p:cNvPr>
          <p:cNvSpPr txBox="1"/>
          <p:nvPr/>
        </p:nvSpPr>
        <p:spPr>
          <a:xfrm>
            <a:off x="6109936" y="1729098"/>
            <a:ext cx="1550030"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Pointiness</a:t>
            </a:r>
          </a:p>
        </p:txBody>
      </p:sp>
      <p:sp>
        <p:nvSpPr>
          <p:cNvPr id="8" name="TextBox 7">
            <a:extLst>
              <a:ext uri="{FF2B5EF4-FFF2-40B4-BE49-F238E27FC236}">
                <a16:creationId xmlns:a16="http://schemas.microsoft.com/office/drawing/2014/main" id="{9059EC7E-5662-A54D-8581-38360970BEA0}"/>
              </a:ext>
            </a:extLst>
          </p:cNvPr>
          <p:cNvSpPr txBox="1"/>
          <p:nvPr/>
        </p:nvSpPr>
        <p:spPr>
          <a:xfrm>
            <a:off x="9431341" y="3529238"/>
            <a:ext cx="2156047"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Color gradient</a:t>
            </a:r>
          </a:p>
        </p:txBody>
      </p:sp>
      <p:cxnSp>
        <p:nvCxnSpPr>
          <p:cNvPr id="9" name="Straight Arrow Connector 8">
            <a:extLst>
              <a:ext uri="{FF2B5EF4-FFF2-40B4-BE49-F238E27FC236}">
                <a16:creationId xmlns:a16="http://schemas.microsoft.com/office/drawing/2014/main" id="{820FA3B1-F637-4749-ABB6-16E3964F81A2}"/>
              </a:ext>
            </a:extLst>
          </p:cNvPr>
          <p:cNvCxnSpPr>
            <a:cxnSpLocks/>
          </p:cNvCxnSpPr>
          <p:nvPr/>
        </p:nvCxnSpPr>
        <p:spPr>
          <a:xfrm>
            <a:off x="6258672" y="4195435"/>
            <a:ext cx="489401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A56748-C39B-9F44-8FC3-B2D59B582BF8}"/>
              </a:ext>
            </a:extLst>
          </p:cNvPr>
          <p:cNvCxnSpPr>
            <a:cxnSpLocks/>
          </p:cNvCxnSpPr>
          <p:nvPr/>
        </p:nvCxnSpPr>
        <p:spPr>
          <a:xfrm flipV="1">
            <a:off x="5892188" y="1543987"/>
            <a:ext cx="0" cy="212860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60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CD3A55FC-7AB5-0E4B-962A-5A15A5CFC303}"/>
              </a:ext>
            </a:extLst>
          </p:cNvPr>
          <p:cNvCxnSpPr>
            <a:cxnSpLocks/>
          </p:cNvCxnSpPr>
          <p:nvPr/>
        </p:nvCxnSpPr>
        <p:spPr>
          <a:xfrm>
            <a:off x="5690212" y="110169"/>
            <a:ext cx="0" cy="65754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B0EB6D6-9E9E-2244-BEB0-3C705E8BA59F}"/>
              </a:ext>
            </a:extLst>
          </p:cNvPr>
          <p:cNvCxnSpPr>
            <a:cxnSpLocks/>
          </p:cNvCxnSpPr>
          <p:nvPr/>
        </p:nvCxnSpPr>
        <p:spPr>
          <a:xfrm>
            <a:off x="315415" y="3624549"/>
            <a:ext cx="113258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814964CB-34F8-714F-ABEC-8E1FD92A179F}"/>
              </a:ext>
            </a:extLst>
          </p:cNvPr>
          <p:cNvSpPr/>
          <p:nvPr/>
        </p:nvSpPr>
        <p:spPr>
          <a:xfrm>
            <a:off x="4152793" y="5799918"/>
            <a:ext cx="925417" cy="925417"/>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37F70FF-ED50-FB46-95F4-50631B963596}"/>
              </a:ext>
            </a:extLst>
          </p:cNvPr>
          <p:cNvSpPr/>
          <p:nvPr/>
        </p:nvSpPr>
        <p:spPr>
          <a:xfrm>
            <a:off x="1358155" y="5798915"/>
            <a:ext cx="925417" cy="925417"/>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C389E61-B686-5C41-8CAC-F5A833325F13}"/>
              </a:ext>
            </a:extLst>
          </p:cNvPr>
          <p:cNvSpPr/>
          <p:nvPr/>
        </p:nvSpPr>
        <p:spPr>
          <a:xfrm>
            <a:off x="9921445" y="5830836"/>
            <a:ext cx="925417" cy="9254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916D64-4939-0E48-AAF5-B3A0348BB9A0}"/>
              </a:ext>
            </a:extLst>
          </p:cNvPr>
          <p:cNvSpPr/>
          <p:nvPr/>
        </p:nvSpPr>
        <p:spPr>
          <a:xfrm>
            <a:off x="7038491" y="5783855"/>
            <a:ext cx="925417" cy="92541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284E8AE0-5816-3C4C-A8A8-ED8C47565234}"/>
              </a:ext>
            </a:extLst>
          </p:cNvPr>
          <p:cNvSpPr/>
          <p:nvPr/>
        </p:nvSpPr>
        <p:spPr>
          <a:xfrm>
            <a:off x="1338554" y="163648"/>
            <a:ext cx="903383" cy="903383"/>
          </a:xfrm>
          <a:prstGeom prst="star5">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A8595769-9871-9D42-8672-467F0E1A8B52}"/>
              </a:ext>
            </a:extLst>
          </p:cNvPr>
          <p:cNvSpPr/>
          <p:nvPr/>
        </p:nvSpPr>
        <p:spPr>
          <a:xfrm>
            <a:off x="4157384" y="132665"/>
            <a:ext cx="903383" cy="903383"/>
          </a:xfrm>
          <a:prstGeom prst="star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29301BB9-F9D0-ED46-9BF3-AC2BF518EF39}"/>
              </a:ext>
            </a:extLst>
          </p:cNvPr>
          <p:cNvSpPr/>
          <p:nvPr/>
        </p:nvSpPr>
        <p:spPr>
          <a:xfrm>
            <a:off x="7060525" y="127051"/>
            <a:ext cx="903383" cy="903383"/>
          </a:xfrm>
          <a:prstGeom prst="star5">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99FA2378-E77B-B54A-935C-0F578AB26297}"/>
              </a:ext>
            </a:extLst>
          </p:cNvPr>
          <p:cNvSpPr/>
          <p:nvPr/>
        </p:nvSpPr>
        <p:spPr>
          <a:xfrm>
            <a:off x="9921445" y="172760"/>
            <a:ext cx="903383" cy="903383"/>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7F9A549A-B20B-8840-B965-F094955D716D}"/>
              </a:ext>
            </a:extLst>
          </p:cNvPr>
          <p:cNvSpPr/>
          <p:nvPr/>
        </p:nvSpPr>
        <p:spPr>
          <a:xfrm>
            <a:off x="1333046" y="3244467"/>
            <a:ext cx="914400" cy="760163"/>
          </a:xfrm>
          <a:prstGeom prs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1D0A29CE-2601-5B4E-8C74-7147659C6928}"/>
              </a:ext>
            </a:extLst>
          </p:cNvPr>
          <p:cNvSpPr/>
          <p:nvPr/>
        </p:nvSpPr>
        <p:spPr>
          <a:xfrm>
            <a:off x="9926954" y="3186170"/>
            <a:ext cx="914400" cy="76016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CEF3E283-E0C1-8544-B40F-A3ADA2466016}"/>
              </a:ext>
            </a:extLst>
          </p:cNvPr>
          <p:cNvSpPr/>
          <p:nvPr/>
        </p:nvSpPr>
        <p:spPr>
          <a:xfrm>
            <a:off x="7044000" y="3186169"/>
            <a:ext cx="914400" cy="760163"/>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F77F5831-2855-9243-B7DE-D2924CA28304}"/>
              </a:ext>
            </a:extLst>
          </p:cNvPr>
          <p:cNvSpPr/>
          <p:nvPr/>
        </p:nvSpPr>
        <p:spPr>
          <a:xfrm>
            <a:off x="4146367" y="3186168"/>
            <a:ext cx="914400" cy="760163"/>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C4D379-B403-8B49-8FEB-5CE5BCA3B4DB}"/>
              </a:ext>
            </a:extLst>
          </p:cNvPr>
          <p:cNvSpPr/>
          <p:nvPr/>
        </p:nvSpPr>
        <p:spPr>
          <a:xfrm>
            <a:off x="1393639" y="1782209"/>
            <a:ext cx="793214" cy="771181"/>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265B90-7F65-AA4C-B96F-1E2A6C9AECB0}"/>
              </a:ext>
            </a:extLst>
          </p:cNvPr>
          <p:cNvSpPr/>
          <p:nvPr/>
        </p:nvSpPr>
        <p:spPr>
          <a:xfrm>
            <a:off x="9987546" y="1770503"/>
            <a:ext cx="793214" cy="7711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C73BF7-E67A-2C44-B365-1EEB359C7A36}"/>
              </a:ext>
            </a:extLst>
          </p:cNvPr>
          <p:cNvSpPr/>
          <p:nvPr/>
        </p:nvSpPr>
        <p:spPr>
          <a:xfrm>
            <a:off x="7104592" y="1770502"/>
            <a:ext cx="793214" cy="7711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84F0E0-26FA-5043-A4B7-AA1B12BF0D40}"/>
              </a:ext>
            </a:extLst>
          </p:cNvPr>
          <p:cNvSpPr/>
          <p:nvPr/>
        </p:nvSpPr>
        <p:spPr>
          <a:xfrm>
            <a:off x="4176665" y="1782209"/>
            <a:ext cx="793214" cy="77118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CF0E6C1-F249-1546-9FD1-7B2F1BCABBB7}"/>
              </a:ext>
            </a:extLst>
          </p:cNvPr>
          <p:cNvSpPr/>
          <p:nvPr/>
        </p:nvSpPr>
        <p:spPr>
          <a:xfrm>
            <a:off x="1360588" y="4531604"/>
            <a:ext cx="859316" cy="815249"/>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05A3BDC0-F6B7-E74A-BC89-C0E294B16EE2}"/>
              </a:ext>
            </a:extLst>
          </p:cNvPr>
          <p:cNvSpPr/>
          <p:nvPr/>
        </p:nvSpPr>
        <p:spPr>
          <a:xfrm>
            <a:off x="4185844" y="4535733"/>
            <a:ext cx="859316" cy="81524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9F583B9-5D74-1744-A2A9-AB3BB6F7FD3E}"/>
              </a:ext>
            </a:extLst>
          </p:cNvPr>
          <p:cNvSpPr/>
          <p:nvPr/>
        </p:nvSpPr>
        <p:spPr>
          <a:xfrm>
            <a:off x="7071542" y="4535733"/>
            <a:ext cx="859316" cy="81524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4F69033-7F63-DD48-8B39-A585F54EB63E}"/>
              </a:ext>
            </a:extLst>
          </p:cNvPr>
          <p:cNvSpPr/>
          <p:nvPr/>
        </p:nvSpPr>
        <p:spPr>
          <a:xfrm>
            <a:off x="9912265" y="4543928"/>
            <a:ext cx="859316" cy="8152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5588C2D-D6E3-C44B-B867-6CDD7FB31387}"/>
              </a:ext>
            </a:extLst>
          </p:cNvPr>
          <p:cNvCxnSpPr>
            <a:cxnSpLocks/>
          </p:cNvCxnSpPr>
          <p:nvPr/>
        </p:nvCxnSpPr>
        <p:spPr>
          <a:xfrm flipH="1">
            <a:off x="11017777" y="113186"/>
            <a:ext cx="490726" cy="351514"/>
          </a:xfrm>
          <a:prstGeom prst="straightConnector1">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5" name="Donut 34">
            <a:extLst>
              <a:ext uri="{FF2B5EF4-FFF2-40B4-BE49-F238E27FC236}">
                <a16:creationId xmlns:a16="http://schemas.microsoft.com/office/drawing/2014/main" id="{09F45DAB-8884-774C-B0D7-393C3DE37B0D}"/>
              </a:ext>
            </a:extLst>
          </p:cNvPr>
          <p:cNvSpPr/>
          <p:nvPr/>
        </p:nvSpPr>
        <p:spPr>
          <a:xfrm>
            <a:off x="1152798" y="65199"/>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nut 35">
            <a:extLst>
              <a:ext uri="{FF2B5EF4-FFF2-40B4-BE49-F238E27FC236}">
                <a16:creationId xmlns:a16="http://schemas.microsoft.com/office/drawing/2014/main" id="{55603CEA-BF37-E840-A1CC-7711FD10DDE3}"/>
              </a:ext>
            </a:extLst>
          </p:cNvPr>
          <p:cNvSpPr/>
          <p:nvPr/>
        </p:nvSpPr>
        <p:spPr>
          <a:xfrm>
            <a:off x="6883336" y="29980"/>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C2EBF031-80DD-0245-9C11-23F610F88B15}"/>
              </a:ext>
            </a:extLst>
          </p:cNvPr>
          <p:cNvSpPr/>
          <p:nvPr/>
        </p:nvSpPr>
        <p:spPr>
          <a:xfrm>
            <a:off x="300424" y="0"/>
            <a:ext cx="3076295" cy="6799244"/>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514BB1FF-5BE0-B341-92CA-2DB579C7D785}"/>
              </a:ext>
            </a:extLst>
          </p:cNvPr>
          <p:cNvSpPr/>
          <p:nvPr/>
        </p:nvSpPr>
        <p:spPr>
          <a:xfrm>
            <a:off x="3977744" y="4334652"/>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979B48E1-5985-2D40-8492-6A4F5D699491}"/>
              </a:ext>
            </a:extLst>
          </p:cNvPr>
          <p:cNvSpPr/>
          <p:nvPr/>
        </p:nvSpPr>
        <p:spPr>
          <a:xfrm rot="5400000">
            <a:off x="4526983" y="-152495"/>
            <a:ext cx="2724784" cy="11238260"/>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nut 39">
            <a:extLst>
              <a:ext uri="{FF2B5EF4-FFF2-40B4-BE49-F238E27FC236}">
                <a16:creationId xmlns:a16="http://schemas.microsoft.com/office/drawing/2014/main" id="{254AF943-10D5-B449-962E-5EE191C450D3}"/>
              </a:ext>
            </a:extLst>
          </p:cNvPr>
          <p:cNvSpPr/>
          <p:nvPr/>
        </p:nvSpPr>
        <p:spPr>
          <a:xfrm>
            <a:off x="9763944" y="1546482"/>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a:extLst>
              <a:ext uri="{FF2B5EF4-FFF2-40B4-BE49-F238E27FC236}">
                <a16:creationId xmlns:a16="http://schemas.microsoft.com/office/drawing/2014/main" id="{43A2464B-A0EE-884F-BFD5-142D41F4987B}"/>
              </a:ext>
            </a:extLst>
          </p:cNvPr>
          <p:cNvSpPr/>
          <p:nvPr/>
        </p:nvSpPr>
        <p:spPr>
          <a:xfrm rot="5400000">
            <a:off x="2524630" y="-2191923"/>
            <a:ext cx="4098727" cy="8482578"/>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nut 41">
            <a:extLst>
              <a:ext uri="{FF2B5EF4-FFF2-40B4-BE49-F238E27FC236}">
                <a16:creationId xmlns:a16="http://schemas.microsoft.com/office/drawing/2014/main" id="{B937DBEC-FA5F-4943-AFBD-2B47E8399C09}"/>
              </a:ext>
            </a:extLst>
          </p:cNvPr>
          <p:cNvSpPr/>
          <p:nvPr/>
        </p:nvSpPr>
        <p:spPr>
          <a:xfrm>
            <a:off x="9751454" y="64956"/>
            <a:ext cx="1277957" cy="1200838"/>
          </a:xfrm>
          <a:prstGeom prst="donut">
            <a:avLst>
              <a:gd name="adj" fmla="val 45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a:extLst>
              <a:ext uri="{FF2B5EF4-FFF2-40B4-BE49-F238E27FC236}">
                <a16:creationId xmlns:a16="http://schemas.microsoft.com/office/drawing/2014/main" id="{1B6AB58A-F188-C048-BB09-4B217468F20D}"/>
              </a:ext>
            </a:extLst>
          </p:cNvPr>
          <p:cNvSpPr/>
          <p:nvPr/>
        </p:nvSpPr>
        <p:spPr>
          <a:xfrm rot="5400000">
            <a:off x="7412172" y="2799137"/>
            <a:ext cx="5476966" cy="2670744"/>
          </a:xfrm>
          <a:prstGeom prst="rect">
            <a:avLst/>
          </a:prstGeom>
          <a:solidFill>
            <a:schemeClr val="tx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FEDF013-BF0C-CE4B-89F1-B0A2679FFC98}"/>
              </a:ext>
            </a:extLst>
          </p:cNvPr>
          <p:cNvSpPr>
            <a:spLocks noGrp="1"/>
          </p:cNvSpPr>
          <p:nvPr>
            <p:ph type="sldNum" sz="quarter" idx="12"/>
          </p:nvPr>
        </p:nvSpPr>
        <p:spPr/>
        <p:txBody>
          <a:bodyPr/>
          <a:lstStyle/>
          <a:p>
            <a:fld id="{22695355-0584-3048-B6D5-6FE7D71F4AA9}" type="slidenum">
              <a:rPr lang="en-US" smtClean="0"/>
              <a:pPr/>
              <a:t>96</a:t>
            </a:fld>
            <a:endParaRPr lang="en-US"/>
          </a:p>
        </p:txBody>
      </p:sp>
    </p:spTree>
    <p:extLst>
      <p:ext uri="{BB962C8B-B14F-4D97-AF65-F5344CB8AC3E}">
        <p14:creationId xmlns:p14="http://schemas.microsoft.com/office/powerpoint/2010/main" val="37582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8" grpId="0" animBg="1"/>
      <p:bldP spid="38" grpId="1" animBg="1"/>
      <p:bldP spid="39" grpId="0" animBg="1"/>
      <p:bldP spid="40" grpId="0" animBg="1"/>
      <p:bldP spid="40" grpId="1" animBg="1"/>
      <p:bldP spid="41" grpId="0" animBg="1"/>
      <p:bldP spid="42" grpId="0" animBg="1"/>
      <p:bldP spid="4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7718-603E-C547-99B5-936D47DDB8C1}"/>
              </a:ext>
            </a:extLst>
          </p:cNvPr>
          <p:cNvSpPr>
            <a:spLocks noGrp="1"/>
          </p:cNvSpPr>
          <p:nvPr>
            <p:ph type="title"/>
          </p:nvPr>
        </p:nvSpPr>
        <p:spPr/>
        <p:txBody>
          <a:bodyPr/>
          <a:lstStyle/>
          <a:p>
            <a:r>
              <a:rPr lang="en-US" dirty="0"/>
              <a:t>Apply in embedding space</a:t>
            </a:r>
          </a:p>
        </p:txBody>
      </p:sp>
      <p:sp>
        <p:nvSpPr>
          <p:cNvPr id="4" name="Slide Number Placeholder 3">
            <a:extLst>
              <a:ext uri="{FF2B5EF4-FFF2-40B4-BE49-F238E27FC236}">
                <a16:creationId xmlns:a16="http://schemas.microsoft.com/office/drawing/2014/main" id="{09C514FA-6831-2E44-8F65-64FED6CC5297}"/>
              </a:ext>
            </a:extLst>
          </p:cNvPr>
          <p:cNvSpPr>
            <a:spLocks noGrp="1"/>
          </p:cNvSpPr>
          <p:nvPr>
            <p:ph type="sldNum" sz="quarter" idx="12"/>
          </p:nvPr>
        </p:nvSpPr>
        <p:spPr/>
        <p:txBody>
          <a:bodyPr/>
          <a:lstStyle/>
          <a:p>
            <a:fld id="{22695355-0584-3048-B6D5-6FE7D71F4AA9}" type="slidenum">
              <a:rPr lang="en-US" smtClean="0"/>
              <a:pPr/>
              <a:t>97</a:t>
            </a:fld>
            <a:endParaRPr lang="en-US" dirty="0"/>
          </a:p>
        </p:txBody>
      </p:sp>
      <p:pic>
        <p:nvPicPr>
          <p:cNvPr id="5" name="Picture 10" descr="Image result for metric learning embedding">
            <a:extLst>
              <a:ext uri="{FF2B5EF4-FFF2-40B4-BE49-F238E27FC236}">
                <a16:creationId xmlns:a16="http://schemas.microsoft.com/office/drawing/2014/main" id="{AAA655B8-6DDE-3749-90F0-E9326C46B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433" y="1938734"/>
            <a:ext cx="8714003" cy="3757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DC8885-276F-7842-8DC8-7AD3731DBDD0}"/>
              </a:ext>
            </a:extLst>
          </p:cNvPr>
          <p:cNvSpPr txBox="1"/>
          <p:nvPr/>
        </p:nvSpPr>
        <p:spPr>
          <a:xfrm>
            <a:off x="4721607" y="5931112"/>
            <a:ext cx="2743200"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Belongie et al.</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04314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CA0F-AED3-2844-A459-1DBB7178E7BB}"/>
              </a:ext>
            </a:extLst>
          </p:cNvPr>
          <p:cNvSpPr>
            <a:spLocks noGrp="1"/>
          </p:cNvSpPr>
          <p:nvPr>
            <p:ph type="title"/>
          </p:nvPr>
        </p:nvSpPr>
        <p:spPr/>
        <p:txBody>
          <a:bodyPr/>
          <a:lstStyle/>
          <a:p>
            <a:r>
              <a:rPr lang="en-US" dirty="0"/>
              <a:t>Trade-offs for speed</a:t>
            </a:r>
          </a:p>
        </p:txBody>
      </p:sp>
      <p:sp>
        <p:nvSpPr>
          <p:cNvPr id="3" name="Content Placeholder 2">
            <a:extLst>
              <a:ext uri="{FF2B5EF4-FFF2-40B4-BE49-F238E27FC236}">
                <a16:creationId xmlns:a16="http://schemas.microsoft.com/office/drawing/2014/main" id="{77021E53-B1D7-B940-9DF5-917CAF9E03BD}"/>
              </a:ext>
            </a:extLst>
          </p:cNvPr>
          <p:cNvSpPr>
            <a:spLocks noGrp="1"/>
          </p:cNvSpPr>
          <p:nvPr>
            <p:ph idx="1"/>
          </p:nvPr>
        </p:nvSpPr>
        <p:spPr>
          <a:xfrm>
            <a:off x="1095208" y="2024639"/>
            <a:ext cx="10515600" cy="4351338"/>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sz="2200" dirty="0"/>
              <a:t>Fast </a:t>
            </a:r>
            <a:r>
              <a:rPr lang="en-US" sz="2200" dirty="0">
                <a:solidFill>
                  <a:srgbClr val="FFC000"/>
                </a:solidFill>
              </a:rPr>
              <a:t>point-wise target estimation</a:t>
            </a:r>
          </a:p>
          <a:p>
            <a:r>
              <a:rPr lang="en-US" sz="2200" dirty="0"/>
              <a:t>Very large catalog of items</a:t>
            </a:r>
          </a:p>
          <a:p>
            <a:r>
              <a:rPr lang="en-US" sz="2200" dirty="0"/>
              <a:t>Need </a:t>
            </a:r>
            <a:r>
              <a:rPr lang="en-US" sz="2200" dirty="0">
                <a:solidFill>
                  <a:srgbClr val="FFC000"/>
                </a:solidFill>
              </a:rPr>
              <a:t>fast real-time</a:t>
            </a:r>
            <a:r>
              <a:rPr lang="en-US" sz="2200" dirty="0"/>
              <a:t> contextual bandits</a:t>
            </a:r>
          </a:p>
        </p:txBody>
      </p:sp>
      <p:pic>
        <p:nvPicPr>
          <p:cNvPr id="6" name="Content Placeholder 6">
            <a:extLst>
              <a:ext uri="{FF2B5EF4-FFF2-40B4-BE49-F238E27FC236}">
                <a16:creationId xmlns:a16="http://schemas.microsoft.com/office/drawing/2014/main" id="{52EB0289-CF4D-8340-BB78-7E7C63E01FC8}"/>
              </a:ext>
            </a:extLst>
          </p:cNvPr>
          <p:cNvPicPr>
            <a:picLocks noChangeAspect="1"/>
          </p:cNvPicPr>
          <p:nvPr/>
        </p:nvPicPr>
        <p:blipFill>
          <a:blip r:embed="rId3"/>
          <a:stretch>
            <a:fillRect/>
          </a:stretch>
        </p:blipFill>
        <p:spPr>
          <a:xfrm>
            <a:off x="2980976" y="2024639"/>
            <a:ext cx="7078265" cy="2831306"/>
          </a:xfrm>
          <a:prstGeom prst="rect">
            <a:avLst/>
          </a:prstGeom>
        </p:spPr>
      </p:pic>
      <p:sp>
        <p:nvSpPr>
          <p:cNvPr id="4" name="Slide Number Placeholder 3">
            <a:extLst>
              <a:ext uri="{FF2B5EF4-FFF2-40B4-BE49-F238E27FC236}">
                <a16:creationId xmlns:a16="http://schemas.microsoft.com/office/drawing/2014/main" id="{E92796CC-A264-F440-A2E1-3A11DB25B20D}"/>
              </a:ext>
            </a:extLst>
          </p:cNvPr>
          <p:cNvSpPr>
            <a:spLocks noGrp="1"/>
          </p:cNvSpPr>
          <p:nvPr>
            <p:ph type="sldNum" sz="quarter" idx="12"/>
          </p:nvPr>
        </p:nvSpPr>
        <p:spPr/>
        <p:txBody>
          <a:bodyPr/>
          <a:lstStyle/>
          <a:p>
            <a:fld id="{A58620DE-AF81-6C47-B274-15564224E7F2}" type="slidenum">
              <a:rPr lang="en-US" smtClean="0"/>
              <a:t>98</a:t>
            </a:fld>
            <a:endParaRPr lang="en-US"/>
          </a:p>
        </p:txBody>
      </p:sp>
    </p:spTree>
    <p:extLst>
      <p:ext uri="{BB962C8B-B14F-4D97-AF65-F5344CB8AC3E}">
        <p14:creationId xmlns:p14="http://schemas.microsoft.com/office/powerpoint/2010/main" val="4200307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FBA-829B-C143-86B8-A31F85FD7512}"/>
              </a:ext>
            </a:extLst>
          </p:cNvPr>
          <p:cNvSpPr>
            <a:spLocks noGrp="1"/>
          </p:cNvSpPr>
          <p:nvPr>
            <p:ph type="title"/>
          </p:nvPr>
        </p:nvSpPr>
        <p:spPr/>
        <p:txBody>
          <a:bodyPr/>
          <a:lstStyle/>
          <a:p>
            <a:r>
              <a:rPr lang="en-US" dirty="0"/>
              <a:t>Sample from point estimates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1CDD5A-28CD-D14A-AD15-A848A943042E}"/>
                  </a:ext>
                </a:extLst>
              </p:cNvPr>
              <p:cNvSpPr>
                <a:spLocks noGrp="1"/>
              </p:cNvSpPr>
              <p:nvPr>
                <p:ph idx="1"/>
              </p:nvPr>
            </p:nvSpPr>
            <p:spPr>
              <a:xfrm>
                <a:off x="581192" y="1654137"/>
                <a:ext cx="11029615" cy="3678303"/>
              </a:xfrm>
            </p:spPr>
            <p:txBody>
              <a:bodyPr>
                <a:normAutofit/>
              </a:bodyPr>
              <a:lstStyle/>
              <a:p>
                <a:pPr algn="just"/>
                <a:r>
                  <a:rPr lang="en-US" sz="2000" dirty="0">
                    <a:solidFill>
                      <a:schemeClr val="tx1"/>
                    </a:solidFill>
                  </a:rPr>
                  <a:t>Generate discrete distribution using </a:t>
                </a:r>
                <a:r>
                  <a:rPr lang="en-US" sz="2000" dirty="0" err="1">
                    <a:solidFill>
                      <a:schemeClr val="tx1"/>
                    </a:solidFill>
                  </a:rPr>
                  <a:t>softmax</a:t>
                </a:r>
                <a:r>
                  <a:rPr lang="en-US" sz="2000" dirty="0">
                    <a:solidFill>
                      <a:schemeClr val="tx1"/>
                    </a:solidFill>
                  </a:rPr>
                  <a:t> equation</a:t>
                </a:r>
              </a:p>
              <a:p>
                <a:pPr algn="just"/>
                <a:r>
                  <a:rPr lang="en-US" sz="2000" dirty="0">
                    <a:solidFill>
                      <a:schemeClr val="tx1"/>
                    </a:solidFill>
                  </a:rPr>
                  <a:t>Add uncertainty estimates thru annealing</a:t>
                </a:r>
              </a:p>
              <a:p>
                <a:pPr algn="just"/>
                <a:r>
                  <a:rPr lang="en-US" sz="2000" dirty="0">
                    <a:solidFill>
                      <a:schemeClr val="tx1"/>
                    </a:solidFill>
                  </a:rPr>
                  <a:t>Fast sampling using Gumbel-</a:t>
                </a:r>
                <a:r>
                  <a:rPr lang="en-US" sz="2000" dirty="0" err="1">
                    <a:solidFill>
                      <a:schemeClr val="tx1"/>
                    </a:solidFill>
                  </a:rPr>
                  <a:t>softmax</a:t>
                </a:r>
                <a:r>
                  <a:rPr lang="en-US" sz="2000" dirty="0">
                    <a:solidFill>
                      <a:schemeClr val="tx1"/>
                    </a:solidFill>
                  </a:rPr>
                  <a:t> trick</a:t>
                </a:r>
              </a:p>
              <a:p>
                <a:pPr marL="0" indent="0" algn="just">
                  <a:buNone/>
                </a:pP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𝑎𝑟𝑔𝑚𝑎</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𝑗</m:t>
                          </m:r>
                        </m:sub>
                      </m:sSub>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rad>
                            <m:radPr>
                              <m:degHide m:val="on"/>
                              <m:ctrlPr>
                                <a:rPr lang="en-US" sz="2000" i="1">
                                  <a:solidFill>
                                    <a:schemeClr val="tx1"/>
                                  </a:solidFill>
                                  <a:latin typeface="Cambria Math" panose="02040503050406030204" pitchFamily="18" charset="0"/>
                                </a:rPr>
                              </m:ctrlPr>
                            </m:radPr>
                            <m:deg/>
                            <m:e>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i="1">
                                          <a:solidFill>
                                            <a:schemeClr val="tx1"/>
                                          </a:solidFill>
                                          <a:latin typeface="Cambria Math" panose="02040503050406030204" pitchFamily="18" charset="0"/>
                                        </a:rPr>
                                        <m:t>𝑗</m:t>
                                      </m:r>
                                    </m:sub>
                                  </m:sSub>
                                </m:den>
                              </m:f>
                            </m:e>
                          </m:rad>
                          <m:r>
                            <a:rPr lang="en-US" sz="2000" b="0" i="1" smtClean="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𝐺𝑢𝑚𝑏𝑒𝑙</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0,1</m:t>
                              </m:r>
                            </m:e>
                          </m:d>
                        </m:e>
                      </m:d>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𝑗</m:t>
                                  </m:r>
                                </m:sub>
                              </m:sSub>
                              <m:rad>
                                <m:radPr>
                                  <m:degHide m:val="on"/>
                                  <m:ctrlPr>
                                    <a:rPr lang="en-US" sz="2000" i="1">
                                      <a:solidFill>
                                        <a:schemeClr val="tx1"/>
                                      </a:solidFill>
                                      <a:latin typeface="Cambria Math" panose="02040503050406030204" pitchFamily="18" charset="0"/>
                                    </a:rPr>
                                  </m:ctrlPr>
                                </m:radPr>
                                <m:deg/>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e>
                              </m:rad>
                            </m:sup>
                          </m:sSup>
                        </m:num>
                        <m:den>
                          <m:nary>
                            <m:naryPr>
                              <m:chr m:val="∑"/>
                              <m:supHide m:val="on"/>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sub>
                            <m:sup/>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𝑔</m:t>
                                      </m:r>
                                    </m:e>
                                    <m:sub>
                                      <m:r>
                                        <a:rPr lang="en-US" sz="2000" i="1">
                                          <a:solidFill>
                                            <a:schemeClr val="tx1"/>
                                          </a:solidFill>
                                          <a:latin typeface="Cambria Math" panose="02040503050406030204" pitchFamily="18" charset="0"/>
                                        </a:rPr>
                                        <m:t>𝑖</m:t>
                                      </m:r>
                                    </m:sub>
                                  </m:sSub>
                                  <m:rad>
                                    <m:radPr>
                                      <m:degHide m:val="on"/>
                                      <m:ctrlPr>
                                        <a:rPr lang="en-US" sz="2000" i="1">
                                          <a:solidFill>
                                            <a:schemeClr val="tx1"/>
                                          </a:solidFill>
                                          <a:latin typeface="Cambria Math" panose="02040503050406030204" pitchFamily="18" charset="0"/>
                                        </a:rPr>
                                      </m:ctrlPr>
                                    </m:radPr>
                                    <m:deg/>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𝑛</m:t>
                                          </m:r>
                                        </m:e>
                                        <m:sub>
                                          <m:r>
                                            <a:rPr lang="en-US" sz="2000" b="0" i="1" smtClean="0">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𝐶</m:t>
                                          </m:r>
                                        </m:e>
                                        <m:sup>
                                          <m:r>
                                            <a:rPr lang="en-US" sz="2000" i="1">
                                              <a:solidFill>
                                                <a:schemeClr val="tx1"/>
                                              </a:solidFill>
                                              <a:latin typeface="Cambria Math" panose="02040503050406030204" pitchFamily="18" charset="0"/>
                                            </a:rPr>
                                            <m:t>2</m:t>
                                          </m:r>
                                        </m:sup>
                                      </m:sSup>
                                    </m:e>
                                  </m:rad>
                                </m:sup>
                              </m:sSup>
                            </m:e>
                          </m:nary>
                        </m:den>
                      </m:f>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𝑗</m:t>
                          </m:r>
                        </m:sub>
                      </m:sSub>
                    </m:oMath>
                  </m:oMathPara>
                </a14:m>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id="{1D1CDD5A-28CD-D14A-AD15-A848A943042E}"/>
                  </a:ext>
                </a:extLst>
              </p:cNvPr>
              <p:cNvSpPr>
                <a:spLocks noGrp="1" noRot="1" noChangeAspect="1" noMove="1" noResize="1" noEditPoints="1" noAdjustHandles="1" noChangeArrowheads="1" noChangeShapeType="1" noTextEdit="1"/>
              </p:cNvSpPr>
              <p:nvPr>
                <p:ph idx="1"/>
              </p:nvPr>
            </p:nvSpPr>
            <p:spPr>
              <a:xfrm>
                <a:off x="581192" y="1654137"/>
                <a:ext cx="11029615" cy="3678303"/>
              </a:xfrm>
              <a:blipFill>
                <a:blip r:embed="rId3"/>
                <a:stretch>
                  <a:fillRect l="-23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304BA00-653F-CE42-9B58-FB7958598E7B}"/>
              </a:ext>
            </a:extLst>
          </p:cNvPr>
          <p:cNvSpPr>
            <a:spLocks noGrp="1"/>
          </p:cNvSpPr>
          <p:nvPr>
            <p:ph type="sldNum" sz="quarter" idx="12"/>
          </p:nvPr>
        </p:nvSpPr>
        <p:spPr>
          <a:xfrm>
            <a:off x="11376448" y="5938989"/>
            <a:ext cx="1052508" cy="365125"/>
          </a:xfrm>
        </p:spPr>
        <p:txBody>
          <a:bodyPr/>
          <a:lstStyle/>
          <a:p>
            <a:fld id="{A58620DE-AF81-6C47-B274-15564224E7F2}" type="slidenum">
              <a:rPr lang="en-US" smtClean="0">
                <a:solidFill>
                  <a:schemeClr val="tx1"/>
                </a:solidFill>
              </a:rPr>
              <a:t>99</a:t>
            </a:fld>
            <a:endParaRPr lang="en-US">
              <a:solidFill>
                <a:schemeClr val="tx1"/>
              </a:solidFill>
            </a:endParaRPr>
          </a:p>
        </p:txBody>
      </p:sp>
      <p:cxnSp>
        <p:nvCxnSpPr>
          <p:cNvPr id="6" name="Straight Arrow Connector 5">
            <a:extLst>
              <a:ext uri="{FF2B5EF4-FFF2-40B4-BE49-F238E27FC236}">
                <a16:creationId xmlns:a16="http://schemas.microsoft.com/office/drawing/2014/main" id="{C67C9A24-5F5D-2146-A734-F1819BE56C75}"/>
              </a:ext>
            </a:extLst>
          </p:cNvPr>
          <p:cNvCxnSpPr>
            <a:cxnSpLocks/>
          </p:cNvCxnSpPr>
          <p:nvPr/>
        </p:nvCxnSpPr>
        <p:spPr>
          <a:xfrm flipV="1">
            <a:off x="3936102" y="4554853"/>
            <a:ext cx="464695" cy="58719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A17BBA4-1444-3E4F-8D21-1B6253A99BD6}"/>
              </a:ext>
            </a:extLst>
          </p:cNvPr>
          <p:cNvSpPr txBox="1">
            <a:spLocks/>
          </p:cNvSpPr>
          <p:nvPr/>
        </p:nvSpPr>
        <p:spPr>
          <a:xfrm>
            <a:off x="1387770" y="5142045"/>
            <a:ext cx="2788173" cy="74797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Likelihood of ★, pointwise estimate</a:t>
            </a:r>
            <a:endParaRPr lang="en-US" sz="2200" baseline="30000" dirty="0">
              <a:solidFill>
                <a:schemeClr val="tx1"/>
              </a:solidFill>
            </a:endParaRPr>
          </a:p>
        </p:txBody>
      </p:sp>
      <p:cxnSp>
        <p:nvCxnSpPr>
          <p:cNvPr id="10" name="Straight Arrow Connector 9">
            <a:extLst>
              <a:ext uri="{FF2B5EF4-FFF2-40B4-BE49-F238E27FC236}">
                <a16:creationId xmlns:a16="http://schemas.microsoft.com/office/drawing/2014/main" id="{39FB6DE5-23B0-9541-BAB7-1EE2DA8118F3}"/>
              </a:ext>
            </a:extLst>
          </p:cNvPr>
          <p:cNvCxnSpPr>
            <a:cxnSpLocks/>
          </p:cNvCxnSpPr>
          <p:nvPr/>
        </p:nvCxnSpPr>
        <p:spPr>
          <a:xfrm flipH="1" flipV="1">
            <a:off x="5084086" y="4611998"/>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7E4EB21-0DE7-7346-8E66-ABBD5DDA866B}"/>
              </a:ext>
            </a:extLst>
          </p:cNvPr>
          <p:cNvSpPr txBox="1">
            <a:spLocks/>
          </p:cNvSpPr>
          <p:nvPr/>
        </p:nvSpPr>
        <p:spPr>
          <a:xfrm>
            <a:off x="4265885" y="5576241"/>
            <a:ext cx="2788173" cy="74797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 of interactions with item j</a:t>
            </a:r>
            <a:endParaRPr lang="en-US" sz="2200" baseline="30000" dirty="0">
              <a:solidFill>
                <a:schemeClr val="tx1"/>
              </a:solidFill>
            </a:endParaRPr>
          </a:p>
        </p:txBody>
      </p:sp>
      <p:cxnSp>
        <p:nvCxnSpPr>
          <p:cNvPr id="14" name="Straight Arrow Connector 13">
            <a:extLst>
              <a:ext uri="{FF2B5EF4-FFF2-40B4-BE49-F238E27FC236}">
                <a16:creationId xmlns:a16="http://schemas.microsoft.com/office/drawing/2014/main" id="{26A0ED86-4DF8-784D-9B8A-2942BE627FF5}"/>
              </a:ext>
            </a:extLst>
          </p:cNvPr>
          <p:cNvCxnSpPr>
            <a:cxnSpLocks/>
          </p:cNvCxnSpPr>
          <p:nvPr/>
        </p:nvCxnSpPr>
        <p:spPr>
          <a:xfrm flipH="1" flipV="1">
            <a:off x="6278201" y="4503867"/>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5B54CC44-111F-2741-A39E-135DA4ACD31E}"/>
              </a:ext>
            </a:extLst>
          </p:cNvPr>
          <p:cNvSpPr txBox="1">
            <a:spLocks/>
          </p:cNvSpPr>
          <p:nvPr/>
        </p:nvSpPr>
        <p:spPr>
          <a:xfrm>
            <a:off x="5922605" y="5124858"/>
            <a:ext cx="2141101" cy="41516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Sample once</a:t>
            </a:r>
            <a:endParaRPr lang="en-US" sz="2200" baseline="30000" dirty="0">
              <a:solidFill>
                <a:schemeClr val="tx1"/>
              </a:solidFill>
            </a:endParaRPr>
          </a:p>
        </p:txBody>
      </p:sp>
      <p:cxnSp>
        <p:nvCxnSpPr>
          <p:cNvPr id="17" name="Straight Arrow Connector 16">
            <a:extLst>
              <a:ext uri="{FF2B5EF4-FFF2-40B4-BE49-F238E27FC236}">
                <a16:creationId xmlns:a16="http://schemas.microsoft.com/office/drawing/2014/main" id="{1E68D918-9E20-0E47-A90E-688C9FD64DDD}"/>
              </a:ext>
            </a:extLst>
          </p:cNvPr>
          <p:cNvCxnSpPr>
            <a:cxnSpLocks/>
          </p:cNvCxnSpPr>
          <p:nvPr/>
        </p:nvCxnSpPr>
        <p:spPr>
          <a:xfrm flipH="1" flipV="1">
            <a:off x="8276892" y="4554853"/>
            <a:ext cx="284819" cy="616632"/>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1469989-B1DE-DD40-AB04-5541A6661469}"/>
              </a:ext>
            </a:extLst>
          </p:cNvPr>
          <p:cNvSpPr txBox="1">
            <a:spLocks/>
          </p:cNvSpPr>
          <p:nvPr/>
        </p:nvSpPr>
        <p:spPr>
          <a:xfrm>
            <a:off x="8018654" y="5386644"/>
            <a:ext cx="2639527" cy="56358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chemeClr val="tx1"/>
                </a:solidFill>
              </a:rPr>
              <a:t>Recover </a:t>
            </a:r>
            <a:r>
              <a:rPr lang="en-US" sz="2200" dirty="0" err="1">
                <a:solidFill>
                  <a:schemeClr val="tx1"/>
                </a:solidFill>
              </a:rPr>
              <a:t>softmax</a:t>
            </a:r>
            <a:r>
              <a:rPr lang="en-US" sz="2200" dirty="0">
                <a:solidFill>
                  <a:schemeClr val="tx1"/>
                </a:solidFill>
              </a:rPr>
              <a:t> distribution</a:t>
            </a:r>
            <a:endParaRPr lang="en-US" sz="2200" baseline="30000" dirty="0">
              <a:solidFill>
                <a:schemeClr val="tx1"/>
              </a:solidFill>
            </a:endParaRPr>
          </a:p>
        </p:txBody>
      </p:sp>
    </p:spTree>
    <p:extLst>
      <p:ext uri="{BB962C8B-B14F-4D97-AF65-F5344CB8AC3E}">
        <p14:creationId xmlns:p14="http://schemas.microsoft.com/office/powerpoint/2010/main" val="288182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6"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3;&#10;\include{amsmath}&#13;&#10;\begin{document}&#13;&#10;$$&#13;&#10;V^{\pi}(s) = \sum_a \pi(s,a) \sum_{s'} P_{ss'}^a \left[&#13;&#10;r_{ss'}^a + \gamma V^{\pi}(s') \right] = \sum_a \pi(s,a) Q^\pi(s,a)&#13;&#10;$$&#13;&#10;\end{document}&#13;&#10;"/>
  <p:tag name="EXTERNALNAME" val="txp_fig"/>
  <p:tag name="BLEND" val="False"/>
  <p:tag name="TRANSPARENT" val="False"/>
  <p:tag name="KEEPFILES" val="False"/>
  <p:tag name="DEBUGPAUSE" val="False"/>
  <p:tag name="RESOLUTION" val="1200"/>
  <p:tag name="TIMEOUT" val="(none)"/>
  <p:tag name="BOXWIDTH" val="396"/>
  <p:tag name="BOXHEIGHT" val="284"/>
  <p:tag name="BOXFONT" val="10"/>
  <p:tag name="BOXWRAP" val="False"/>
  <p:tag name="WORKAROUNDTRANSPARENCYBUG" val="False"/>
  <p:tag name="ALLOWFONTSUBSTITUTION" val="False"/>
  <p:tag name="BITMAPFORMAT" val="pngmono"/>
  <p:tag name="ORIGWIDTH" val="596"/>
  <p:tag name="PICTUREFILESIZE" val="36768"/>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s) \leftarrow \max_a \sum_{s'} T(s,a,s') \,\left[ R(s, a, s') + \gamma\, V_i(s')\right]}&#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76"/>
  <p:tag name="PICTUREFILESIZE" val="47748"/>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9832</TotalTime>
  <Words>5965</Words>
  <Application>Microsoft Macintosh PowerPoint</Application>
  <PresentationFormat>Widescreen</PresentationFormat>
  <Paragraphs>984</Paragraphs>
  <Slides>101</Slides>
  <Notes>58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101</vt:i4>
      </vt:variant>
    </vt:vector>
  </HeadingPairs>
  <TitlesOfParts>
    <vt:vector size="117" baseType="lpstr">
      <vt:lpstr>Amazon Ember</vt:lpstr>
      <vt:lpstr>cmsy10</vt:lpstr>
      <vt:lpstr>Arial</vt:lpstr>
      <vt:lpstr>Calibri</vt:lpstr>
      <vt:lpstr>Cambria Math</vt:lpstr>
      <vt:lpstr>Corbel</vt:lpstr>
      <vt:lpstr>Gill Sans MT</vt:lpstr>
      <vt:lpstr>Helvetica Neue</vt:lpstr>
      <vt:lpstr>Palatino</vt:lpstr>
      <vt:lpstr>Palatino Linotype</vt:lpstr>
      <vt:lpstr>Symbol</vt:lpstr>
      <vt:lpstr>Times New Roman</vt:lpstr>
      <vt:lpstr>Trebuchet MS</vt:lpstr>
      <vt:lpstr>Wingdings</vt:lpstr>
      <vt:lpstr>Wingdings 2</vt:lpstr>
      <vt:lpstr>Dividend</vt:lpstr>
      <vt:lpstr>Introduction To transportation</vt:lpstr>
      <vt:lpstr>How iOT improves transportation</vt:lpstr>
      <vt:lpstr>Why iot in transportation</vt:lpstr>
      <vt:lpstr>iOT in transportation</vt:lpstr>
      <vt:lpstr>Assisted Driving</vt:lpstr>
      <vt:lpstr>Assisted Driving</vt:lpstr>
      <vt:lpstr>ASSISTED DRIVING</vt:lpstr>
      <vt:lpstr>ASSISTED DRIVING</vt:lpstr>
      <vt:lpstr>ASSISTED DRIVING</vt:lpstr>
      <vt:lpstr>iOT in transportation</vt:lpstr>
      <vt:lpstr>Dynamic Navigation</vt:lpstr>
      <vt:lpstr>Why Dynamic Navigation</vt:lpstr>
      <vt:lpstr>Dynamic Navigation</vt:lpstr>
      <vt:lpstr>Dynamic Navigation</vt:lpstr>
      <vt:lpstr>iOT in transportation</vt:lpstr>
      <vt:lpstr>Optimized Maintenance</vt:lpstr>
      <vt:lpstr>Optimized Maintenance</vt:lpstr>
      <vt:lpstr>iOT in transportation</vt:lpstr>
      <vt:lpstr>Expanded Ridesharing</vt:lpstr>
      <vt:lpstr>Expanded Ridesharing</vt:lpstr>
      <vt:lpstr>Expanded Ridesharing</vt:lpstr>
      <vt:lpstr>iOT in transportation</vt:lpstr>
      <vt:lpstr>Fleet Management</vt:lpstr>
      <vt:lpstr>Fleet Management</vt:lpstr>
      <vt:lpstr>Fleet Management</vt:lpstr>
      <vt:lpstr>Algorithms</vt:lpstr>
      <vt:lpstr>Previous Lectures</vt:lpstr>
      <vt:lpstr>Today</vt:lpstr>
      <vt:lpstr>Robot in a room</vt:lpstr>
      <vt:lpstr>Other examples</vt:lpstr>
      <vt:lpstr>Outline</vt:lpstr>
      <vt:lpstr>Robot in a room</vt:lpstr>
      <vt:lpstr>Is this a solution?</vt:lpstr>
      <vt:lpstr>Markov Decision Process (MDP)</vt:lpstr>
      <vt:lpstr>Computing return from rewards</vt:lpstr>
      <vt:lpstr>Discounted Rewards</vt:lpstr>
      <vt:lpstr>Discounted Rewards</vt:lpstr>
      <vt:lpstr>Value functions</vt:lpstr>
      <vt:lpstr>Reinforcement Learning</vt:lpstr>
      <vt:lpstr>Reinforcement Learning (RL)</vt:lpstr>
      <vt:lpstr>What is Markov about MDPs?</vt:lpstr>
      <vt:lpstr>Solving MDPs</vt:lpstr>
      <vt:lpstr>Recap: Defining MDPs</vt:lpstr>
      <vt:lpstr>Optimal Utilities</vt:lpstr>
      <vt:lpstr>Value Iteration</vt:lpstr>
      <vt:lpstr>iOT in transportation</vt:lpstr>
      <vt:lpstr>Fleet Management</vt:lpstr>
      <vt:lpstr>Previous Lectures</vt:lpstr>
      <vt:lpstr>Outline</vt:lpstr>
      <vt:lpstr>Markov Decision Process (MDP)</vt:lpstr>
      <vt:lpstr>Outline</vt:lpstr>
      <vt:lpstr>Reinforcement Learning</vt:lpstr>
      <vt:lpstr>The Story So Far: MDPs and RL</vt:lpstr>
      <vt:lpstr>VALUE FUNCTION</vt:lpstr>
      <vt:lpstr>Model-based rl: Value-iteration </vt:lpstr>
      <vt:lpstr>Model-based rl: Value-iteration </vt:lpstr>
      <vt:lpstr>Q-function</vt:lpstr>
      <vt:lpstr>Model-based rl: Value-iteration </vt:lpstr>
      <vt:lpstr>Model-based rl: Value-iteration </vt:lpstr>
      <vt:lpstr>Model-based rl: Value-iteration </vt:lpstr>
      <vt:lpstr>Model-based rl: Value-iteration </vt:lpstr>
      <vt:lpstr>Model-based rl: Value-iteration </vt:lpstr>
      <vt:lpstr>Model-based rl: Value-iteration </vt:lpstr>
      <vt:lpstr>Model-based rl: Policy-iteration </vt:lpstr>
      <vt:lpstr>Model-based rl: Policy-iteration </vt:lpstr>
      <vt:lpstr>Model-based rl:  POLICY-iteration </vt:lpstr>
      <vt:lpstr>Model-free rl:  Q-LEARNING</vt:lpstr>
      <vt:lpstr>Model-free rl:  Q-LEARNING</vt:lpstr>
      <vt:lpstr>Model-free rl:  Q-LEARNING</vt:lpstr>
      <vt:lpstr>exploration vs exploitation dilemma</vt:lpstr>
      <vt:lpstr>INVERSE REINFORCEMENT LEARNING</vt:lpstr>
      <vt:lpstr>Imitation Learning</vt:lpstr>
      <vt:lpstr>imitation LEARNING</vt:lpstr>
      <vt:lpstr>Generative adversarial imitation learning</vt:lpstr>
      <vt:lpstr>Markov Decision Process (MDP)</vt:lpstr>
      <vt:lpstr>The Story So Far: MDPs and RL</vt:lpstr>
      <vt:lpstr>Papers 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Papers covered</vt:lpstr>
      <vt:lpstr>Inverse RL</vt:lpstr>
      <vt:lpstr>Identification issue</vt:lpstr>
      <vt:lpstr>Anchor action</vt:lpstr>
      <vt:lpstr>Energy based modeling</vt:lpstr>
      <vt:lpstr>PQR: Policy, Q-function, Reward</vt:lpstr>
      <vt:lpstr>Reward estimation</vt:lpstr>
      <vt:lpstr>Bandit Adaptive Recommendation</vt:lpstr>
      <vt:lpstr>I have no idea how to describe this item!</vt:lpstr>
      <vt:lpstr>Able to give ordinal information</vt:lpstr>
      <vt:lpstr>Adaptive real time search</vt:lpstr>
      <vt:lpstr>PowerPoint Presentation</vt:lpstr>
      <vt:lpstr>Apply in embedding space</vt:lpstr>
      <vt:lpstr>Trade-offs for speed</vt:lpstr>
      <vt:lpstr>Sample from point estimates</vt:lpstr>
      <vt:lpstr>Boltzmann (softmax) bandit</vt:lpstr>
      <vt:lpstr>Boltzmann (softmax) bandit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622</cp:revision>
  <dcterms:created xsi:type="dcterms:W3CDTF">2021-01-19T23:36:07Z</dcterms:created>
  <dcterms:modified xsi:type="dcterms:W3CDTF">2022-04-04T22:29:09Z</dcterms:modified>
</cp:coreProperties>
</file>